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5"/>
    <p:sldMasterId id="2147483673" r:id="rId6"/>
  </p:sldMasterIdLst>
  <p:notesMasterIdLst>
    <p:notesMasterId r:id="rId18"/>
  </p:notesMasterIdLst>
  <p:handoutMasterIdLst>
    <p:handoutMasterId r:id="rId19"/>
  </p:handoutMasterIdLst>
  <p:sldIdLst>
    <p:sldId id="256" r:id="rId7"/>
    <p:sldId id="287" r:id="rId8"/>
    <p:sldId id="295" r:id="rId9"/>
    <p:sldId id="299" r:id="rId10"/>
    <p:sldId id="301" r:id="rId11"/>
    <p:sldId id="300" r:id="rId12"/>
    <p:sldId id="298" r:id="rId13"/>
    <p:sldId id="296" r:id="rId14"/>
    <p:sldId id="294" r:id="rId15"/>
    <p:sldId id="292" r:id="rId16"/>
    <p:sldId id="297" r:id="rId17"/>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Zwickl (TUW-EEG)" initials="SZ(" lastIdx="1" clrIdx="0">
    <p:extLst>
      <p:ext uri="{19B8F6BF-5375-455C-9EA6-DF929625EA0E}">
        <p15:presenceInfo xmlns:p15="http://schemas.microsoft.com/office/powerpoint/2012/main" userId="Sebastian Zwickl (TUW-EEG)" providerId="None"/>
      </p:ext>
    </p:extLst>
  </p:cmAuthor>
  <p:cmAuthor id="2" name="zwickl-nb" initials="z" lastIdx="1" clrIdx="1">
    <p:extLst>
      <p:ext uri="{19B8F6BF-5375-455C-9EA6-DF929625EA0E}">
        <p15:presenceInfo xmlns:p15="http://schemas.microsoft.com/office/powerpoint/2012/main" userId="497f9bbb497d68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6A3B8"/>
    <a:srgbClr val="C3ACD0"/>
    <a:srgbClr val="674188"/>
    <a:srgbClr val="5EC260"/>
    <a:srgbClr val="FF9900"/>
    <a:srgbClr val="BEE397"/>
    <a:srgbClr val="C0FCCE"/>
    <a:srgbClr val="C7EDF5"/>
    <a:srgbClr val="2455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6552" autoAdjust="0"/>
  </p:normalViewPr>
  <p:slideViewPr>
    <p:cSldViewPr snapToGrid="0" snapToObjects="1">
      <p:cViewPr varScale="1">
        <p:scale>
          <a:sx n="71" d="100"/>
          <a:sy n="71" d="100"/>
        </p:scale>
        <p:origin x="572"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05" d="100"/>
          <a:sy n="105" d="100"/>
        </p:scale>
        <p:origin x="43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8CE3CE-7885-5440-B7D2-D1C38EEABC28}"/>
              </a:ext>
            </a:extLst>
          </p:cNvPr>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a:extLst>
              <a:ext uri="{FF2B5EF4-FFF2-40B4-BE49-F238E27FC236}">
                <a16:creationId xmlns:a16="http://schemas.microsoft.com/office/drawing/2014/main" id="{21F54EA1-D6B4-7C47-AF7F-6ED3655198DE}"/>
              </a:ext>
            </a:extLst>
          </p:cNvPr>
          <p:cNvSpPr>
            <a:spLocks noGrp="1"/>
          </p:cNvSpPr>
          <p:nvPr>
            <p:ph type="dt" sz="quarter" idx="1"/>
          </p:nvPr>
        </p:nvSpPr>
        <p:spPr>
          <a:xfrm>
            <a:off x="5797247" y="0"/>
            <a:ext cx="4434999" cy="356437"/>
          </a:xfrm>
          <a:prstGeom prst="rect">
            <a:avLst/>
          </a:prstGeom>
        </p:spPr>
        <p:txBody>
          <a:bodyPr vert="horz" lIns="94796" tIns="47398" rIns="94796" bIns="47398" rtlCol="0"/>
          <a:lstStyle>
            <a:lvl1pPr algn="r">
              <a:defRPr sz="1200"/>
            </a:lvl1pPr>
          </a:lstStyle>
          <a:p>
            <a:fld id="{8362D56F-4014-E440-B414-1949875DC54A}" type="datetimeFigureOut">
              <a:rPr lang="en-US" smtClean="0"/>
              <a:t>11/22/2023</a:t>
            </a:fld>
            <a:endParaRPr lang="en-US"/>
          </a:p>
        </p:txBody>
      </p:sp>
      <p:sp>
        <p:nvSpPr>
          <p:cNvPr id="4" name="Footer Placeholder 3">
            <a:extLst>
              <a:ext uri="{FF2B5EF4-FFF2-40B4-BE49-F238E27FC236}">
                <a16:creationId xmlns:a16="http://schemas.microsoft.com/office/drawing/2014/main" id="{5AEAEB30-D659-F04F-8BCA-7E5755820EA8}"/>
              </a:ext>
            </a:extLst>
          </p:cNvPr>
          <p:cNvSpPr>
            <a:spLocks noGrp="1"/>
          </p:cNvSpPr>
          <p:nvPr>
            <p:ph type="ftr" sz="quarter" idx="2"/>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860766-B385-064C-89E0-D696CB68EF1E}"/>
              </a:ext>
            </a:extLst>
          </p:cNvPr>
          <p:cNvSpPr>
            <a:spLocks noGrp="1"/>
          </p:cNvSpPr>
          <p:nvPr>
            <p:ph type="sldNum" sz="quarter" idx="3"/>
          </p:nvPr>
        </p:nvSpPr>
        <p:spPr>
          <a:xfrm>
            <a:off x="5797247" y="6747627"/>
            <a:ext cx="4434999" cy="356437"/>
          </a:xfrm>
          <a:prstGeom prst="rect">
            <a:avLst/>
          </a:prstGeom>
        </p:spPr>
        <p:txBody>
          <a:bodyPr vert="horz" lIns="94796" tIns="47398" rIns="94796" bIns="47398" rtlCol="0" anchor="b"/>
          <a:lstStyle>
            <a:lvl1pPr algn="r">
              <a:defRPr sz="1200"/>
            </a:lvl1pPr>
          </a:lstStyle>
          <a:p>
            <a:fld id="{E84C23E2-02F7-644F-99F5-08AC3BA5EA9E}" type="slidenum">
              <a:rPr lang="en-US" smtClean="0"/>
              <a:t>‹Nr.›</a:t>
            </a:fld>
            <a:endParaRPr lang="en-US"/>
          </a:p>
        </p:txBody>
      </p:sp>
    </p:spTree>
    <p:extLst>
      <p:ext uri="{BB962C8B-B14F-4D97-AF65-F5344CB8AC3E}">
        <p14:creationId xmlns:p14="http://schemas.microsoft.com/office/powerpoint/2010/main" val="145536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p:cNvSpPr>
            <a:spLocks noGrp="1"/>
          </p:cNvSpPr>
          <p:nvPr>
            <p:ph type="dt" idx="1"/>
          </p:nvPr>
        </p:nvSpPr>
        <p:spPr>
          <a:xfrm>
            <a:off x="5797247" y="0"/>
            <a:ext cx="4434999" cy="356437"/>
          </a:xfrm>
          <a:prstGeom prst="rect">
            <a:avLst/>
          </a:prstGeom>
        </p:spPr>
        <p:txBody>
          <a:bodyPr vert="horz" lIns="94796" tIns="47398" rIns="94796" bIns="47398" rtlCol="0"/>
          <a:lstStyle>
            <a:lvl1pPr algn="r">
              <a:defRPr sz="1200"/>
            </a:lvl1pPr>
          </a:lstStyle>
          <a:p>
            <a:fld id="{1EAC332E-8893-FE4E-9A25-93BB30EFA0DA}" type="datetimeFigureOut">
              <a:rPr lang="en-US" smtClean="0"/>
              <a:t>11/22/2023</a:t>
            </a:fld>
            <a:endParaRPr lang="en-US"/>
          </a:p>
        </p:txBody>
      </p:sp>
      <p:sp>
        <p:nvSpPr>
          <p:cNvPr id="4" name="Slide Image Placeholder 3"/>
          <p:cNvSpPr>
            <a:spLocks noGrp="1" noRot="1" noChangeAspect="1"/>
          </p:cNvSpPr>
          <p:nvPr>
            <p:ph type="sldImg" idx="2"/>
          </p:nvPr>
        </p:nvSpPr>
        <p:spPr>
          <a:xfrm>
            <a:off x="2989263" y="889000"/>
            <a:ext cx="4256087" cy="2395538"/>
          </a:xfrm>
          <a:prstGeom prst="rect">
            <a:avLst/>
          </a:prstGeom>
          <a:noFill/>
          <a:ln w="12700">
            <a:solidFill>
              <a:prstClr val="black"/>
            </a:solidFill>
          </a:ln>
        </p:spPr>
        <p:txBody>
          <a:bodyPr vert="horz" lIns="94796" tIns="47398" rIns="94796" bIns="47398" rtlCol="0" anchor="ctr"/>
          <a:lstStyle/>
          <a:p>
            <a:endParaRPr lang="en-US"/>
          </a:p>
        </p:txBody>
      </p:sp>
      <p:sp>
        <p:nvSpPr>
          <p:cNvPr id="5" name="Notes Placeholder 4"/>
          <p:cNvSpPr>
            <a:spLocks noGrp="1"/>
          </p:cNvSpPr>
          <p:nvPr>
            <p:ph type="body" sz="quarter" idx="3"/>
          </p:nvPr>
        </p:nvSpPr>
        <p:spPr>
          <a:xfrm>
            <a:off x="1023463" y="3418831"/>
            <a:ext cx="8187690" cy="2797225"/>
          </a:xfrm>
          <a:prstGeom prst="rect">
            <a:avLst/>
          </a:prstGeom>
        </p:spPr>
        <p:txBody>
          <a:bodyPr vert="horz" lIns="94796" tIns="47398" rIns="94796" bIns="4739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7" name="Slide Number Placeholder 6"/>
          <p:cNvSpPr>
            <a:spLocks noGrp="1"/>
          </p:cNvSpPr>
          <p:nvPr>
            <p:ph type="sldNum" sz="quarter" idx="5"/>
          </p:nvPr>
        </p:nvSpPr>
        <p:spPr>
          <a:xfrm>
            <a:off x="5797247" y="6747627"/>
            <a:ext cx="4434999" cy="356437"/>
          </a:xfrm>
          <a:prstGeom prst="rect">
            <a:avLst/>
          </a:prstGeom>
        </p:spPr>
        <p:txBody>
          <a:bodyPr vert="horz" lIns="94796" tIns="47398" rIns="94796" bIns="47398" rtlCol="0" anchor="b"/>
          <a:lstStyle>
            <a:lvl1pPr algn="r">
              <a:defRPr sz="1200"/>
            </a:lvl1pPr>
          </a:lstStyle>
          <a:p>
            <a:fld id="{0B17A1DD-B70C-B048-99CA-ED854228726D}" type="slidenum">
              <a:rPr lang="en-US" smtClean="0"/>
              <a:t>‹Nr.›</a:t>
            </a:fld>
            <a:endParaRPr lang="en-US"/>
          </a:p>
        </p:txBody>
      </p:sp>
    </p:spTree>
    <p:extLst>
      <p:ext uri="{BB962C8B-B14F-4D97-AF65-F5344CB8AC3E}">
        <p14:creationId xmlns:p14="http://schemas.microsoft.com/office/powerpoint/2010/main" val="124750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a:t>
            </a:fld>
            <a:endParaRPr lang="en-US"/>
          </a:p>
        </p:txBody>
      </p:sp>
    </p:spTree>
    <p:extLst>
      <p:ext uri="{BB962C8B-B14F-4D97-AF65-F5344CB8AC3E}">
        <p14:creationId xmlns:p14="http://schemas.microsoft.com/office/powerpoint/2010/main" val="185510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creativecommons.org/licenses/by/4.0/"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29521" b="57387"/>
          <a:stretch/>
        </p:blipFill>
        <p:spPr>
          <a:xfrm>
            <a:off x="0" y="-9526"/>
            <a:ext cx="12192000" cy="2394175"/>
          </a:xfrm>
          <a:prstGeom prst="rect">
            <a:avLst/>
          </a:prstGeom>
        </p:spPr>
      </p:pic>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0" y="-39370"/>
            <a:ext cx="12192000" cy="1961662"/>
          </a:xfrm>
          <a:prstGeom prst="rect">
            <a:avLst/>
          </a:prstGeom>
          <a:noFill/>
        </p:spPr>
      </p:pic>
      <p:sp>
        <p:nvSpPr>
          <p:cNvPr id="2" name="Title 1"/>
          <p:cNvSpPr>
            <a:spLocks noGrp="1"/>
          </p:cNvSpPr>
          <p:nvPr>
            <p:ph type="ctrTitle"/>
          </p:nvPr>
        </p:nvSpPr>
        <p:spPr>
          <a:xfrm>
            <a:off x="241331" y="2253769"/>
            <a:ext cx="9659112" cy="1254416"/>
          </a:xfrm>
          <a:prstGeom prst="rect">
            <a:avLst/>
          </a:prstGeom>
        </p:spPr>
        <p:txBody>
          <a:bodyPr anchor="b">
            <a:normAutofit/>
          </a:bodyPr>
          <a:lstStyle>
            <a:lvl1pPr algn="l">
              <a:defRPr sz="3600"/>
            </a:lvl1pPr>
          </a:lstStyle>
          <a:p>
            <a:endParaRPr lang="en-US" dirty="0"/>
          </a:p>
        </p:txBody>
      </p:sp>
      <p:sp>
        <p:nvSpPr>
          <p:cNvPr id="3" name="Subtitle 2"/>
          <p:cNvSpPr>
            <a:spLocks noGrp="1"/>
          </p:cNvSpPr>
          <p:nvPr>
            <p:ph type="subTitle" idx="1"/>
          </p:nvPr>
        </p:nvSpPr>
        <p:spPr>
          <a:xfrm>
            <a:off x="241331" y="3710686"/>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4">
            <a:duotone>
              <a:schemeClr val="accent1">
                <a:shade val="45000"/>
                <a:satMod val="135000"/>
              </a:schemeClr>
              <a:prstClr val="white"/>
            </a:duotone>
          </a:blip>
          <a:stretch>
            <a:fillRect/>
          </a:stretch>
        </p:blipFill>
        <p:spPr>
          <a:xfrm>
            <a:off x="-17668229" y="7768935"/>
            <a:ext cx="1638447" cy="196404"/>
          </a:xfrm>
          <a:prstGeom prst="rect">
            <a:avLst/>
          </a:prstGeom>
        </p:spPr>
      </p:pic>
      <p:sp>
        <p:nvSpPr>
          <p:cNvPr id="12" name="Rechteck 11">
            <a:extLst>
              <a:ext uri="{FF2B5EF4-FFF2-40B4-BE49-F238E27FC236}">
                <a16:creationId xmlns:a16="http://schemas.microsoft.com/office/drawing/2014/main" id="{D08A5CE4-AF6D-2841-AEED-E154ABAC48A1}"/>
              </a:ext>
            </a:extLst>
          </p:cNvPr>
          <p:cNvSpPr/>
          <p:nvPr userDrawn="1"/>
        </p:nvSpPr>
        <p:spPr>
          <a:xfrm>
            <a:off x="2285807" y="6576362"/>
            <a:ext cx="8892177" cy="295275"/>
          </a:xfrm>
          <a:prstGeom prst="rect">
            <a:avLst/>
          </a:prstGeom>
          <a:noFill/>
          <a:ln w="9525">
            <a:noFill/>
            <a:miter lim="800000"/>
            <a:headEnd/>
            <a:tailEnd/>
          </a:ln>
        </p:spPr>
        <p:txBody>
          <a:bodyPr vert="horz" wrap="square" lIns="36000" tIns="0" rIns="36000" bIns="0" numCol="1" anchor="t" anchorCtr="0" compatLnSpc="1">
            <a:prstTxWarp prst="textNoShape">
              <a:avLst/>
            </a:prstTxWarp>
          </a:bodyPr>
          <a:lstStyle/>
          <a:p>
            <a:pPr marL="0" lvl="0" indent="0" algn="r" eaLnBrk="0" hangingPunct="0">
              <a:spcBef>
                <a:spcPct val="20000"/>
              </a:spcBef>
              <a:buFontTx/>
              <a:buNone/>
            </a:pPr>
            <a:r>
              <a:rPr lang="en-US" sz="1400" dirty="0">
                <a:solidFill>
                  <a:schemeClr val="bg2">
                    <a:lumMod val="50000"/>
                  </a:schemeClr>
                </a:solidFill>
                <a:latin typeface="Segoe UI Light" panose="020B0502040204020203" pitchFamily="34" charset="0"/>
                <a:cs typeface="Segoe UI Light" panose="020B0502040204020203" pitchFamily="34" charset="0"/>
              </a:rPr>
              <a:t>This presentation is licensed </a:t>
            </a:r>
            <a:r>
              <a:rPr lang="en-US" sz="1400" dirty="0" smtClean="0">
                <a:solidFill>
                  <a:schemeClr val="bg2">
                    <a:lumMod val="50000"/>
                  </a:schemeClr>
                </a:solidFill>
                <a:latin typeface="Segoe UI Light" panose="020B0502040204020203" pitchFamily="34" charset="0"/>
                <a:cs typeface="Segoe UI Light" panose="020B0502040204020203" pitchFamily="34" charset="0"/>
              </a:rPr>
              <a:t>under a </a:t>
            </a:r>
            <a:r>
              <a:rPr lang="en-US" sz="1400" dirty="0">
                <a:solidFill>
                  <a:schemeClr val="tx2"/>
                </a:solidFill>
                <a:latin typeface="Segoe UI Light" panose="020B0502040204020203" pitchFamily="34" charset="0"/>
                <a:cs typeface="Segoe UI Light" panose="020B0502040204020203" pitchFamily="34" charset="0"/>
                <a:hlinkClick r:id="rId5">
                  <a:extLst>
                    <a:ext uri="{A12FA001-AC4F-418D-AE19-62706E023703}">
                      <ahyp:hlinkClr xmlns="" xmlns:ahyp="http://schemas.microsoft.com/office/drawing/2018/hyperlinkcolor" val="tx"/>
                    </a:ext>
                  </a:extLst>
                </a:hlinkClick>
              </a:rPr>
              <a:t>Creative Commons Attribution 4.0 International License </a:t>
            </a:r>
            <a:endParaRPr lang="en-US" sz="1400" dirty="0">
              <a:solidFill>
                <a:schemeClr val="tx2"/>
              </a:solidFill>
              <a:latin typeface="Segoe UI Light" panose="020B0502040204020203" pitchFamily="34" charset="0"/>
              <a:cs typeface="Segoe UI Light" panose="020B0502040204020203" pitchFamily="34" charset="0"/>
            </a:endParaRPr>
          </a:p>
        </p:txBody>
      </p:sp>
      <p:pic>
        <p:nvPicPr>
          <p:cNvPr id="13" name="Picture 8">
            <a:extLst>
              <a:ext uri="{FF2B5EF4-FFF2-40B4-BE49-F238E27FC236}">
                <a16:creationId xmlns:a16="http://schemas.microsoft.com/office/drawing/2014/main" id="{A82F99E0-AE91-AF47-86ED-7E85D0F62E5F}"/>
              </a:ext>
            </a:extLst>
          </p:cNvPr>
          <p:cNvPicPr>
            <a:picLocks noChangeAspect="1"/>
          </p:cNvPicPr>
          <p:nvPr userDrawn="1"/>
        </p:nvPicPr>
        <p:blipFill>
          <a:blip r:embed="rId6"/>
          <a:stretch>
            <a:fillRect/>
          </a:stretch>
        </p:blipFill>
        <p:spPr>
          <a:xfrm>
            <a:off x="11258549" y="6480922"/>
            <a:ext cx="865777" cy="304990"/>
          </a:xfrm>
          <a:prstGeom prst="rect">
            <a:avLst/>
          </a:prstGeom>
        </p:spPr>
      </p:pic>
    </p:spTree>
    <p:extLst>
      <p:ext uri="{BB962C8B-B14F-4D97-AF65-F5344CB8AC3E}">
        <p14:creationId xmlns:p14="http://schemas.microsoft.com/office/powerpoint/2010/main" val="68848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06113" y="987427"/>
            <a:ext cx="7485887" cy="4873625"/>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A95EF8D4-5B50-564A-8E71-ACB42B8E14D3}"/>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7">
            <a:extLst>
              <a:ext uri="{FF2B5EF4-FFF2-40B4-BE49-F238E27FC236}">
                <a16:creationId xmlns:a16="http://schemas.microsoft.com/office/drawing/2014/main" id="{3258DE6F-BC6E-364C-91D6-6B9C603C2F3D}"/>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49228810-255C-0747-AA61-5D5198D3E57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19AD2DE6-E43E-6044-9983-6D2115FA619E}"/>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5260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7"/>
            <a:ext cx="10988040" cy="1325563"/>
          </a:xfrm>
          <a:prstGeom prst="rect">
            <a:avLst/>
          </a:prstGeom>
        </p:spPr>
        <p:txBody>
          <a:bodyPr>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34BCE835-694B-EC4D-AD29-A3BF23C073E9}"/>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58B064A-C26D-E948-B1F9-58944195EEA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12031FA7-02D1-0645-9048-0AAD35E9044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709847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23777"/>
            <a:ext cx="2628900" cy="5553186"/>
          </a:xfrm>
          <a:prstGeom prst="rect">
            <a:avLst/>
          </a:prstGeom>
        </p:spPr>
        <p:txBody>
          <a:bodyPr vert="eaVert">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00FA3B52-24C6-BC49-B1FB-EF1DE3CE392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7668D43-9CA0-B748-8221-47607963463B}"/>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D57BDEB2-5457-E84E-8E88-F426D3C1035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874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Final p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2"/>
          <a:stretch>
            <a:fillRect/>
          </a:stretch>
        </p:blipFill>
        <p:spPr>
          <a:xfrm>
            <a:off x="0" y="0"/>
            <a:ext cx="12192000" cy="1961662"/>
          </a:xfrm>
          <a:prstGeom prst="rect">
            <a:avLst/>
          </a:prstGeom>
        </p:spPr>
      </p:pic>
      <p:sp>
        <p:nvSpPr>
          <p:cNvPr id="2" name="Title 1"/>
          <p:cNvSpPr>
            <a:spLocks noGrp="1"/>
          </p:cNvSpPr>
          <p:nvPr>
            <p:ph type="ctrTitle" hasCustomPrompt="1"/>
          </p:nvPr>
        </p:nvSpPr>
        <p:spPr>
          <a:xfrm>
            <a:off x="362712" y="2255548"/>
            <a:ext cx="9659112" cy="1254416"/>
          </a:xfrm>
          <a:prstGeom prst="rect">
            <a:avLst/>
          </a:prstGeom>
        </p:spPr>
        <p:txBody>
          <a:bodyPr anchor="b">
            <a:normAutofit/>
          </a:bodyPr>
          <a:lstStyle>
            <a:lvl1pPr algn="l">
              <a:defRPr sz="3600" b="0"/>
            </a:lvl1pPr>
          </a:lstStyle>
          <a:p>
            <a:r>
              <a:rPr lang="en-US" dirty="0"/>
              <a:t>Thank you for your time.</a:t>
            </a:r>
          </a:p>
        </p:txBody>
      </p:sp>
      <p:sp>
        <p:nvSpPr>
          <p:cNvPr id="3" name="Subtitle 2"/>
          <p:cNvSpPr>
            <a:spLocks noGrp="1"/>
          </p:cNvSpPr>
          <p:nvPr>
            <p:ph type="subTitle" idx="1" hasCustomPrompt="1"/>
          </p:nvPr>
        </p:nvSpPr>
        <p:spPr>
          <a:xfrm>
            <a:off x="362712" y="3712465"/>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Questions.</a:t>
            </a: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3"/>
          <a:stretch>
            <a:fillRect/>
          </a:stretch>
        </p:blipFill>
        <p:spPr>
          <a:xfrm>
            <a:off x="0" y="5396524"/>
            <a:ext cx="12192000" cy="1461477"/>
          </a:xfrm>
          <a:prstGeom prst="rect">
            <a:avLst/>
          </a:prstGeom>
        </p:spPr>
      </p:pic>
      <p:pic>
        <p:nvPicPr>
          <p:cNvPr id="13" name="Picture 12">
            <a:extLst>
              <a:ext uri="{FF2B5EF4-FFF2-40B4-BE49-F238E27FC236}">
                <a16:creationId xmlns:a16="http://schemas.microsoft.com/office/drawing/2014/main" id="{39B395C8-E03A-E04C-AA88-72B24AADC6B4}"/>
              </a:ext>
            </a:extLst>
          </p:cNvPr>
          <p:cNvPicPr>
            <a:picLocks noChangeAspect="1"/>
          </p:cNvPicPr>
          <p:nvPr userDrawn="1"/>
        </p:nvPicPr>
        <p:blipFill>
          <a:blip r:embed="rId4"/>
          <a:stretch>
            <a:fillRect/>
          </a:stretch>
        </p:blipFill>
        <p:spPr>
          <a:xfrm>
            <a:off x="9832062" y="276512"/>
            <a:ext cx="2086125" cy="598709"/>
          </a:xfrm>
          <a:prstGeom prst="rect">
            <a:avLst/>
          </a:prstGeom>
        </p:spPr>
      </p:pic>
    </p:spTree>
    <p:extLst>
      <p:ext uri="{BB962C8B-B14F-4D97-AF65-F5344CB8AC3E}">
        <p14:creationId xmlns:p14="http://schemas.microsoft.com/office/powerpoint/2010/main" val="2139524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079009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 blue">
    <p:bg>
      <p:bgPr>
        <a:solidFill>
          <a:srgbClr val="2455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2712" y="658179"/>
            <a:ext cx="9610344" cy="285273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5">
            <a:extLst>
              <a:ext uri="{FF2B5EF4-FFF2-40B4-BE49-F238E27FC236}">
                <a16:creationId xmlns:a16="http://schemas.microsoft.com/office/drawing/2014/main" id="{85FD36E0-C784-AE4E-B42C-F7764C6BD308}"/>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74383D7C-0821-A040-BE0C-B5DB8952DD5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AE69E957-E916-EA41-8D86-9462424C7666}"/>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bg1">
                    <a:lumMod val="75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515239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156782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op">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942F0-6E2E-9B45-9065-E71C5FD39597}"/>
              </a:ext>
            </a:extLst>
          </p:cNvPr>
          <p:cNvSpPr/>
          <p:nvPr userDrawn="1"/>
        </p:nvSpPr>
        <p:spPr>
          <a:xfrm>
            <a:off x="1" y="5948414"/>
            <a:ext cx="3362425" cy="90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1" name="Slide Number Placeholder 3">
            <a:extLst>
              <a:ext uri="{FF2B5EF4-FFF2-40B4-BE49-F238E27FC236}">
                <a16:creationId xmlns:a16="http://schemas.microsoft.com/office/drawing/2014/main" id="{C56797FB-FF82-0F4F-A928-D7AF36F5441A}"/>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2" name="Title 1">
            <a:extLst>
              <a:ext uri="{FF2B5EF4-FFF2-40B4-BE49-F238E27FC236}">
                <a16:creationId xmlns:a16="http://schemas.microsoft.com/office/drawing/2014/main" id="{4C27DB8A-983A-204A-A0E1-0B2509737A1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3" name="Footer Placeholder 7">
            <a:extLst>
              <a:ext uri="{FF2B5EF4-FFF2-40B4-BE49-F238E27FC236}">
                <a16:creationId xmlns:a16="http://schemas.microsoft.com/office/drawing/2014/main" id="{C3EFC6A2-0789-BB4B-9701-8038DFBF83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4876024C-E78F-814A-ADD4-B2037FCE17D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17604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8A4A04-F540-E24D-9FF5-8F7FC90CDCFA}"/>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14" name="Slide Number Placeholder 3">
            <a:extLst>
              <a:ext uri="{FF2B5EF4-FFF2-40B4-BE49-F238E27FC236}">
                <a16:creationId xmlns:a16="http://schemas.microsoft.com/office/drawing/2014/main" id="{BE89C228-C4FD-7644-ABB7-614954C9451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5" name="Title 1">
            <a:extLst>
              <a:ext uri="{FF2B5EF4-FFF2-40B4-BE49-F238E27FC236}">
                <a16:creationId xmlns:a16="http://schemas.microsoft.com/office/drawing/2014/main" id="{D60B89FE-026E-7249-A3EB-8B2B89BCD59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6" name="Footer Placeholder 7">
            <a:extLst>
              <a:ext uri="{FF2B5EF4-FFF2-40B4-BE49-F238E27FC236}">
                <a16:creationId xmlns:a16="http://schemas.microsoft.com/office/drawing/2014/main" id="{5E2E5CD6-A1EE-A841-BFBB-519F206ED505}"/>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8" name="Date Placeholder 3">
            <a:extLst>
              <a:ext uri="{FF2B5EF4-FFF2-40B4-BE49-F238E27FC236}">
                <a16:creationId xmlns:a16="http://schemas.microsoft.com/office/drawing/2014/main" id="{66C81B30-170B-8F41-A120-A0E8F4AD1AD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309908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 Top">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16571-A315-1846-A578-44521F40228B}"/>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5" name="Text Placeholder 4"/>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784BA7FE-773F-2D4C-A1FD-78D273094D08}"/>
              </a:ext>
            </a:extLst>
          </p:cNvPr>
          <p:cNvSpPr>
            <a:spLocks noGrp="1"/>
          </p:cNvSpPr>
          <p:nvPr>
            <p:ph type="sldNum" sz="quarter" idx="16"/>
          </p:nvPr>
        </p:nvSpPr>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CBFC3704-1948-F84D-88BE-17DA7F4538A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DBAF8AC-F4B9-2C4F-BBF0-BD58FB50FE11}"/>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97E7983D-B1A4-B148-B1D4-C4B621AD156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77124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2712" y="2919986"/>
            <a:ext cx="9610344" cy="590931"/>
          </a:xfrm>
          <a:prstGeom prst="rect">
            <a:avLst/>
          </a:prstGeom>
        </p:spPr>
        <p:txBody>
          <a:bodyPr anchor="b">
            <a:sp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7">
            <a:extLst>
              <a:ext uri="{FF2B5EF4-FFF2-40B4-BE49-F238E27FC236}">
                <a16:creationId xmlns:a16="http://schemas.microsoft.com/office/drawing/2014/main" id="{E054AF39-23DB-0740-938A-1A583332BFB0}"/>
              </a:ext>
            </a:extLst>
          </p:cNvPr>
          <p:cNvSpPr>
            <a:spLocks noGrp="1"/>
          </p:cNvSpPr>
          <p:nvPr>
            <p:ph type="sldNum" sz="quarter" idx="11"/>
          </p:nvPr>
        </p:nvSpPr>
        <p:spPr>
          <a:xfrm>
            <a:off x="258748" y="6352806"/>
            <a:ext cx="2743200" cy="365125"/>
          </a:xfrm>
        </p:spPr>
        <p:txBody>
          <a:body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7748E00D-B3B4-FE4D-A3E5-E8C8A25CA2E0}"/>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614E4032-E757-2144-A88B-ABFF9C43B77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593718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000"/>
            </a:lvl1pPr>
          </a:lstStyle>
          <a:p>
            <a:pPr lvl="0"/>
            <a:r>
              <a:rPr lang="en-US" dirty="0"/>
              <a:t>Enter text here</a:t>
            </a:r>
          </a:p>
        </p:txBody>
      </p:sp>
      <p:sp>
        <p:nvSpPr>
          <p:cNvPr id="3" name="Slide Number Placeholder 2">
            <a:extLst>
              <a:ext uri="{FF2B5EF4-FFF2-40B4-BE49-F238E27FC236}">
                <a16:creationId xmlns:a16="http://schemas.microsoft.com/office/drawing/2014/main" id="{474F5CED-483C-A348-8E33-D2AA0F23C538}"/>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Title 1">
            <a:extLst>
              <a:ext uri="{FF2B5EF4-FFF2-40B4-BE49-F238E27FC236}">
                <a16:creationId xmlns:a16="http://schemas.microsoft.com/office/drawing/2014/main" id="{0D53A157-7BBA-5749-8237-8C9901613C0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1" name="Footer Placeholder 7">
            <a:extLst>
              <a:ext uri="{FF2B5EF4-FFF2-40B4-BE49-F238E27FC236}">
                <a16:creationId xmlns:a16="http://schemas.microsoft.com/office/drawing/2014/main" id="{3953BB51-3F9C-E747-ACA8-03C6016EBBC8}"/>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A9247E92-8FF0-A341-9976-E6095D27EFA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95607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34238B-024D-294E-AD4C-68C413D97E1A}"/>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85572D3F-74B7-B64C-800D-13CA52163CD4}"/>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1D7F9956-5A00-5A40-8899-32D1F87962F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2" name="Footer Placeholder 7">
            <a:extLst>
              <a:ext uri="{FF2B5EF4-FFF2-40B4-BE49-F238E27FC236}">
                <a16:creationId xmlns:a16="http://schemas.microsoft.com/office/drawing/2014/main" id="{0031E1D5-F0A3-EF45-84AA-C0225E109AEC}"/>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0305433C-0038-FC49-AAE7-4AE15259F89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82030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 Bottom">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92FE64-D177-274B-901F-D336A79314A8}"/>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9CB989F8-C842-5E4D-A070-A6209E35FC73}"/>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849E4815-2057-AE40-A83C-99001B97A08B}"/>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E2EF048-87C8-2B43-AA12-7E550A2A45E3}"/>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40068E4E-9680-554C-B740-1BBB27554682}"/>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76120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Botto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0DF604-D9D6-5045-B588-839447328165}"/>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2">
            <a:extLst>
              <a:ext uri="{FF2B5EF4-FFF2-40B4-BE49-F238E27FC236}">
                <a16:creationId xmlns:a16="http://schemas.microsoft.com/office/drawing/2014/main" id="{C6C0CE20-2FA8-D441-A594-2E5923EEB93C}"/>
              </a:ext>
            </a:extLst>
          </p:cNvPr>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4">
            <a:extLst>
              <a:ext uri="{FF2B5EF4-FFF2-40B4-BE49-F238E27FC236}">
                <a16:creationId xmlns:a16="http://schemas.microsoft.com/office/drawing/2014/main" id="{19AD1BB0-F11D-AB4E-A5C2-D6877E27F067}"/>
              </a:ext>
            </a:extLst>
          </p:cNvPr>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Content Placeholder 2">
            <a:extLst>
              <a:ext uri="{FF2B5EF4-FFF2-40B4-BE49-F238E27FC236}">
                <a16:creationId xmlns:a16="http://schemas.microsoft.com/office/drawing/2014/main" id="{82982180-1554-0149-9361-2E4524F2E5A5}"/>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7" name="Content Placeholder 2">
            <a:extLst>
              <a:ext uri="{FF2B5EF4-FFF2-40B4-BE49-F238E27FC236}">
                <a16:creationId xmlns:a16="http://schemas.microsoft.com/office/drawing/2014/main" id="{D075AC00-972C-AE42-811E-B2A50B01A5A4}"/>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083EDE99-ADAF-CC49-8A11-DA767186ACD5}"/>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9" name="Title 1">
            <a:extLst>
              <a:ext uri="{FF2B5EF4-FFF2-40B4-BE49-F238E27FC236}">
                <a16:creationId xmlns:a16="http://schemas.microsoft.com/office/drawing/2014/main" id="{BFAC88BB-6435-5741-AECC-C64CD1B8AC1C}"/>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20" name="Footer Placeholder 7">
            <a:extLst>
              <a:ext uri="{FF2B5EF4-FFF2-40B4-BE49-F238E27FC236}">
                <a16:creationId xmlns:a16="http://schemas.microsoft.com/office/drawing/2014/main" id="{470C4FCD-395E-D94C-AECA-9EC451BFD0A8}"/>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22" name="Date Placeholder 3">
            <a:extLst>
              <a:ext uri="{FF2B5EF4-FFF2-40B4-BE49-F238E27FC236}">
                <a16:creationId xmlns:a16="http://schemas.microsoft.com/office/drawing/2014/main" id="{46DBF9A0-D8B4-7745-ACB6-B5E35D85370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71334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5BA2C8-6FAC-B54C-9845-66F221B9BB0A}"/>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Content Placeholder 2">
            <a:extLst>
              <a:ext uri="{FF2B5EF4-FFF2-40B4-BE49-F238E27FC236}">
                <a16:creationId xmlns:a16="http://schemas.microsoft.com/office/drawing/2014/main" id="{8EFA112B-E57E-7B4A-8833-D3D8FEC4EC14}"/>
              </a:ext>
            </a:extLst>
          </p:cNvPr>
          <p:cNvSpPr>
            <a:spLocks noGrp="1"/>
          </p:cNvSpPr>
          <p:nvPr>
            <p:ph sz="half" idx="1" hasCustomPrompt="1"/>
          </p:nvPr>
        </p:nvSpPr>
        <p:spPr>
          <a:xfrm>
            <a:off x="362712" y="1594884"/>
            <a:ext cx="10591185" cy="4518071"/>
          </a:xfrm>
        </p:spPr>
        <p:txBody>
          <a:bodyPr>
            <a:normAutofit/>
          </a:bodyPr>
          <a:lstStyle>
            <a:lvl1pPr marL="342900" indent="-342900">
              <a:lnSpc>
                <a:spcPct val="100000"/>
              </a:lnSpc>
              <a:spcBef>
                <a:spcPts val="1800"/>
              </a:spcBef>
              <a:spcAft>
                <a:spcPts val="0"/>
              </a:spcAft>
              <a:buFont typeface="Wingdings" panose="05000000000000000000" pitchFamily="2" charset="2"/>
              <a:buChar char="§"/>
              <a:defRPr sz="2000">
                <a:latin typeface="Segoe UI Light" panose="020B0502040204020203" pitchFamily="34" charset="0"/>
                <a:cs typeface="Segoe UI Light" panose="020B0502040204020203" pitchFamily="34" charset="0"/>
              </a:defRPr>
            </a:lvl1pPr>
            <a:lvl2pPr>
              <a:lnSpc>
                <a:spcPct val="100000"/>
              </a:lnSpc>
              <a:spcAft>
                <a:spcPts val="0"/>
              </a:spcAft>
              <a:defRPr baseline="0">
                <a:latin typeface="Segoe UI Light" panose="020B0502040204020203" pitchFamily="34" charset="0"/>
                <a:cs typeface="Segoe UI Light" panose="020B0502040204020203" pitchFamily="34" charset="0"/>
              </a:defRPr>
            </a:lvl2pPr>
          </a:lstStyle>
          <a:p>
            <a:pPr lvl="0"/>
            <a:r>
              <a:rPr lang="en-US" dirty="0"/>
              <a:t>Enter text </a:t>
            </a:r>
            <a:r>
              <a:rPr lang="en-US" dirty="0" smtClean="0"/>
              <a:t>here</a:t>
            </a:r>
          </a:p>
          <a:p>
            <a:pPr lvl="1"/>
            <a:r>
              <a:rPr lang="en-US" dirty="0" err="1" smtClean="0"/>
              <a:t>Hier</a:t>
            </a:r>
            <a:r>
              <a:rPr lang="en-US" dirty="0" smtClean="0"/>
              <a:t> </a:t>
            </a:r>
            <a:r>
              <a:rPr lang="en-US" dirty="0" err="1" smtClean="0"/>
              <a:t>steht</a:t>
            </a:r>
            <a:r>
              <a:rPr lang="en-US" dirty="0" smtClean="0"/>
              <a:t> </a:t>
            </a:r>
            <a:r>
              <a:rPr lang="en-US" dirty="0" err="1" smtClean="0"/>
              <a:t>etwas</a:t>
            </a:r>
            <a:endParaRPr lang="en-US" dirty="0" smtClean="0"/>
          </a:p>
          <a:p>
            <a:pPr lvl="0"/>
            <a:r>
              <a:rPr lang="en-US" dirty="0" err="1" smtClean="0"/>
              <a:t>Hier</a:t>
            </a:r>
            <a:r>
              <a:rPr lang="en-US" dirty="0" smtClean="0"/>
              <a:t> </a:t>
            </a:r>
            <a:r>
              <a:rPr lang="en-US" dirty="0" err="1" smtClean="0"/>
              <a:t>steht</a:t>
            </a:r>
            <a:r>
              <a:rPr lang="en-US" dirty="0" smtClean="0"/>
              <a:t> </a:t>
            </a:r>
            <a:r>
              <a:rPr lang="en-US" dirty="0" err="1" smtClean="0"/>
              <a:t>wieder</a:t>
            </a:r>
            <a:r>
              <a:rPr lang="en-US" dirty="0" smtClean="0"/>
              <a:t> Text</a:t>
            </a:r>
            <a:endParaRPr lang="en-US" dirty="0"/>
          </a:p>
        </p:txBody>
      </p:sp>
      <p:sp>
        <p:nvSpPr>
          <p:cNvPr id="10" name="Title 1">
            <a:extLst>
              <a:ext uri="{FF2B5EF4-FFF2-40B4-BE49-F238E27FC236}">
                <a16:creationId xmlns:a16="http://schemas.microsoft.com/office/drawing/2014/main" id="{FA8C8EE7-3B3F-3F41-B5AD-67185982E33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3" name="Footer Placeholder 7">
            <a:extLst>
              <a:ext uri="{FF2B5EF4-FFF2-40B4-BE49-F238E27FC236}">
                <a16:creationId xmlns:a16="http://schemas.microsoft.com/office/drawing/2014/main" id="{44BCAD86-58E8-C64B-B919-51804E097B6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F4675424-66C5-6140-A915-8C73CF29DE4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57419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7D4E4AF7-5B90-4A4A-9190-EF7AF1E8A750}"/>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0B1DBDDF-7B8D-E049-BE5A-2AC650B235B2}"/>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2" name="Footer Placeholder 7">
            <a:extLst>
              <a:ext uri="{FF2B5EF4-FFF2-40B4-BE49-F238E27FC236}">
                <a16:creationId xmlns:a16="http://schemas.microsoft.com/office/drawing/2014/main" id="{27FBAFA6-39D8-1045-BD48-582B3322516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27990A56-77DE-384E-846A-6EC50569154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25027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596321"/>
            <a:ext cx="3675889" cy="4539336"/>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48FC52E0-46F2-2443-B309-D4A67BCEE76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22B7B320-CA87-A342-9115-47E9E4F9B68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4" name="Footer Placeholder 7">
            <a:extLst>
              <a:ext uri="{FF2B5EF4-FFF2-40B4-BE49-F238E27FC236}">
                <a16:creationId xmlns:a16="http://schemas.microsoft.com/office/drawing/2014/main" id="{58D14D24-78FD-A045-8D62-111F0EEE42F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6" name="Date Placeholder 3">
            <a:extLst>
              <a:ext uri="{FF2B5EF4-FFF2-40B4-BE49-F238E27FC236}">
                <a16:creationId xmlns:a16="http://schemas.microsoft.com/office/drawing/2014/main" id="{FB93BEA1-60BB-9942-B17D-B28C034417F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42225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2712" y="1482692"/>
            <a:ext cx="5634864"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208776" y="1482692"/>
            <a:ext cx="5620512"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2" name="Title 1">
            <a:extLst>
              <a:ext uri="{FF2B5EF4-FFF2-40B4-BE49-F238E27FC236}">
                <a16:creationId xmlns:a16="http://schemas.microsoft.com/office/drawing/2014/main" id="{1A223357-BF2B-1446-9B75-489DB9B4E90F}"/>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2E390E8D-9016-4C42-8F5F-E450B003ABB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3" name="Footer Placeholder 7">
            <a:extLst>
              <a:ext uri="{FF2B5EF4-FFF2-40B4-BE49-F238E27FC236}">
                <a16:creationId xmlns:a16="http://schemas.microsoft.com/office/drawing/2014/main" id="{9CBCAFA1-511A-EE41-B15A-62ABD068967E}"/>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CABEB7C4-26A5-2A49-A685-3101218971E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6311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2712" y="2532255"/>
            <a:ext cx="10515600" cy="1325563"/>
          </a:xfrm>
          <a:prstGeom prst="rect">
            <a:avLst/>
          </a:prstGeom>
        </p:spPr>
        <p:txBody>
          <a:bodyPr/>
          <a:lstStyle>
            <a:lvl1pPr>
              <a:defRPr>
                <a:solidFill>
                  <a:srgbClr val="00579C"/>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EB4071B-8956-1F45-8413-D77E45140982}"/>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A237A5CF-4029-5441-9751-E360C7BA0059}"/>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0" name="Date Placeholder 3">
            <a:extLst>
              <a:ext uri="{FF2B5EF4-FFF2-40B4-BE49-F238E27FC236}">
                <a16:creationId xmlns:a16="http://schemas.microsoft.com/office/drawing/2014/main" id="{FCA39AD3-F023-5741-9EB7-A0EBA453024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90326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05F8A-53F2-9A4F-89B7-679F5D96ABD6}"/>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7" name="Footer Placeholder 7">
            <a:extLst>
              <a:ext uri="{FF2B5EF4-FFF2-40B4-BE49-F238E27FC236}">
                <a16:creationId xmlns:a16="http://schemas.microsoft.com/office/drawing/2014/main" id="{89F830C8-3B22-4D44-AD5B-EAC20E22F95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C81969A2-10C2-C546-977D-603DF985EB04}"/>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0736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hol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033" y="987427"/>
            <a:ext cx="6949439" cy="4873625"/>
          </a:xfrm>
        </p:spPr>
        <p:txBody>
          <a:bodyPr/>
          <a:lstStyle>
            <a:lvl1pPr>
              <a:defRPr sz="2400"/>
            </a:lvl1pPr>
            <a:lvl2pPr>
              <a:defRPr sz="2000" b="0">
                <a:solidFill>
                  <a:schemeClr val="tx1"/>
                </a:solidFill>
              </a:defRPr>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20FED4CC-B694-4F4C-8AC8-7D4040DFB226}"/>
              </a:ext>
            </a:extLst>
          </p:cNvPr>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BB4412EC-2A2F-F34F-AFA3-D552E85C92D0}"/>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Slide Number Placeholder 3">
            <a:extLst>
              <a:ext uri="{FF2B5EF4-FFF2-40B4-BE49-F238E27FC236}">
                <a16:creationId xmlns:a16="http://schemas.microsoft.com/office/drawing/2014/main" id="{6D64C3DC-0931-ED45-859D-7DC2E02D580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E3CEEAF4-4B04-7F42-81A2-3D6474988D4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C89A40C2-EB4C-F849-86CB-ACD53C9F5BDB}"/>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415560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8.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6">
            <a:duotone>
              <a:schemeClr val="accent1">
                <a:shade val="45000"/>
                <a:satMod val="135000"/>
              </a:schemeClr>
              <a:prstClr val="white"/>
            </a:duotone>
          </a:blip>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7">
            <a:duotone>
              <a:schemeClr val="accent1">
                <a:shade val="45000"/>
                <a:satMod val="135000"/>
              </a:schemeClr>
              <a:prstClr val="white"/>
            </a:duotone>
          </a:blip>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677042"/>
            <a:ext cx="10658856" cy="7017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6" name="Slide Number Placeholder 5"/>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3" name="Date Placeholder 3">
            <a:extLst>
              <a:ext uri="{FF2B5EF4-FFF2-40B4-BE49-F238E27FC236}">
                <a16:creationId xmlns:a16="http://schemas.microsoft.com/office/drawing/2014/main" id="{A14BBBCD-90CB-2F47-9BDE-CEED80DD9B4B}"/>
              </a:ext>
            </a:extLst>
          </p:cNvPr>
          <p:cNvSpPr>
            <a:spLocks noGrp="1"/>
          </p:cNvSpPr>
          <p:nvPr>
            <p:ph type="dt" sz="half" idx="2"/>
          </p:nvPr>
        </p:nvSpPr>
        <p:spPr>
          <a:xfrm>
            <a:off x="2850338" y="6294169"/>
            <a:ext cx="9084295" cy="230400"/>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68754337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 id="2147483684" r:id="rId13"/>
    <p:sldLayoutId id="2147483685" r:id="rId14"/>
  </p:sldLayoutIdLst>
  <p:hf hdr="0" dt="0"/>
  <p:txStyles>
    <p:titleStyle>
      <a:lvl1pPr algn="l" defTabSz="914400" rtl="0" eaLnBrk="1" latinLnBrk="0" hangingPunct="1">
        <a:lnSpc>
          <a:spcPct val="90000"/>
        </a:lnSpc>
        <a:spcBef>
          <a:spcPct val="0"/>
        </a:spcBef>
        <a:buNone/>
        <a:defRPr sz="36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1"/>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2"/>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365126"/>
            <a:ext cx="10658856" cy="1325563"/>
          </a:xfrm>
          <a:prstGeom prst="rect">
            <a:avLst/>
          </a:prstGeom>
        </p:spPr>
        <p:txBody>
          <a:bodyPr vert="horz" lIns="91440" tIns="45720" rIns="91440" bIns="45720" rtlCol="0" anchor="ctr">
            <a:normAutofit/>
          </a:bodyPr>
          <a:lstStyle/>
          <a:p>
            <a:r>
              <a:rPr lang="en-US" dirty="0"/>
              <a:t>Click to edit Master title style</a:t>
            </a:r>
          </a:p>
        </p:txBody>
      </p:sp>
      <p:sp>
        <p:nvSpPr>
          <p:cNvPr id="13" name="Slide Number Placeholder 5">
            <a:extLst>
              <a:ext uri="{FF2B5EF4-FFF2-40B4-BE49-F238E27FC236}">
                <a16:creationId xmlns:a16="http://schemas.microsoft.com/office/drawing/2014/main" id="{AD8510D3-7480-FA40-B714-28425739DA25}"/>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7" name="Footer Placeholder 7">
            <a:extLst>
              <a:ext uri="{FF2B5EF4-FFF2-40B4-BE49-F238E27FC236}">
                <a16:creationId xmlns:a16="http://schemas.microsoft.com/office/drawing/2014/main" id="{8C025A19-EC4F-5D46-BAED-915B844A750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9" name="Date Placeholder 3">
            <a:extLst>
              <a:ext uri="{FF2B5EF4-FFF2-40B4-BE49-F238E27FC236}">
                <a16:creationId xmlns:a16="http://schemas.microsoft.com/office/drawing/2014/main" id="{D01290F5-EF9B-6848-BD94-0DC63C61473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pic>
        <p:nvPicPr>
          <p:cNvPr id="20" name="Picture 19">
            <a:extLst>
              <a:ext uri="{FF2B5EF4-FFF2-40B4-BE49-F238E27FC236}">
                <a16:creationId xmlns:a16="http://schemas.microsoft.com/office/drawing/2014/main" id="{4A73F24A-72E1-514B-A669-66B08B94475A}"/>
              </a:ext>
            </a:extLst>
          </p:cNvPr>
          <p:cNvPicPr>
            <a:picLocks noChangeAspect="1"/>
          </p:cNvPicPr>
          <p:nvPr userDrawn="1"/>
        </p:nvPicPr>
        <p:blipFill>
          <a:blip r:embed="rId13"/>
          <a:stretch>
            <a:fillRect/>
          </a:stretch>
        </p:blipFill>
        <p:spPr>
          <a:xfrm>
            <a:off x="11473704" y="161471"/>
            <a:ext cx="459381" cy="653342"/>
          </a:xfrm>
          <a:prstGeom prst="rect">
            <a:avLst/>
          </a:prstGeom>
        </p:spPr>
      </p:pic>
    </p:spTree>
    <p:extLst>
      <p:ext uri="{BB962C8B-B14F-4D97-AF65-F5344CB8AC3E}">
        <p14:creationId xmlns:p14="http://schemas.microsoft.com/office/powerpoint/2010/main" val="298953763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hf hdr="0" dt="0"/>
  <p:txStyles>
    <p:titleStyle>
      <a:lvl1pPr algn="l" defTabSz="914400" rtl="0" eaLnBrk="1" latinLnBrk="0" hangingPunct="1">
        <a:lnSpc>
          <a:spcPct val="90000"/>
        </a:lnSpc>
        <a:spcBef>
          <a:spcPct val="0"/>
        </a:spcBef>
        <a:buNone/>
        <a:defRPr sz="32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B184C5-BA83-4541-BEA4-A4DB4AFC4E0B}"/>
              </a:ext>
            </a:extLst>
          </p:cNvPr>
          <p:cNvSpPr>
            <a:spLocks noGrp="1"/>
          </p:cNvSpPr>
          <p:nvPr>
            <p:ph type="ctrTitle"/>
          </p:nvPr>
        </p:nvSpPr>
        <p:spPr>
          <a:xfrm>
            <a:off x="362711" y="2623266"/>
            <a:ext cx="10699735" cy="1254416"/>
          </a:xfrm>
        </p:spPr>
        <p:txBody>
          <a:bodyPr>
            <a:normAutofit/>
          </a:bodyPr>
          <a:lstStyle/>
          <a:p>
            <a:r>
              <a:rPr lang="en-US" dirty="0" smtClean="0"/>
              <a:t>Modeling of the strategic raw material supply for the European hydrogen target 2030</a:t>
            </a:r>
            <a:endParaRPr lang="en-US" dirty="0"/>
          </a:p>
        </p:txBody>
      </p:sp>
      <p:sp>
        <p:nvSpPr>
          <p:cNvPr id="4" name="Subtitle 2">
            <a:extLst>
              <a:ext uri="{FF2B5EF4-FFF2-40B4-BE49-F238E27FC236}">
                <a16:creationId xmlns:a16="http://schemas.microsoft.com/office/drawing/2014/main" id="{87A47107-F1EE-C449-94A9-924A67658D52}"/>
              </a:ext>
            </a:extLst>
          </p:cNvPr>
          <p:cNvSpPr txBox="1">
            <a:spLocks/>
          </p:cNvSpPr>
          <p:nvPr/>
        </p:nvSpPr>
        <p:spPr>
          <a:xfrm>
            <a:off x="362712" y="5217932"/>
            <a:ext cx="8613648" cy="591607"/>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Courier New" panose="02070309020205020404" pitchFamily="49" charset="0"/>
              <a:buNone/>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Courier New" panose="02070309020205020404" pitchFamily="49"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1400" dirty="0" smtClean="0">
                <a:solidFill>
                  <a:schemeClr val="tx1">
                    <a:lumMod val="50000"/>
                    <a:lumOff val="50000"/>
                  </a:schemeClr>
                </a:solidFill>
              </a:rPr>
              <a:t>Internal Meeting / 22 November 2023 / Online</a:t>
            </a:r>
            <a:br>
              <a:rPr lang="de-AT" sz="1400" dirty="0" smtClean="0">
                <a:solidFill>
                  <a:schemeClr val="tx1">
                    <a:lumMod val="50000"/>
                    <a:lumOff val="50000"/>
                  </a:schemeClr>
                </a:solidFill>
              </a:rPr>
            </a:br>
            <a:endParaRPr lang="de-AT" sz="1400" dirty="0" smtClean="0">
              <a:solidFill>
                <a:schemeClr val="tx1">
                  <a:lumMod val="50000"/>
                  <a:lumOff val="50000"/>
                </a:schemeClr>
              </a:solidFill>
            </a:endParaRPr>
          </a:p>
        </p:txBody>
      </p:sp>
      <p:sp>
        <p:nvSpPr>
          <p:cNvPr id="5" name="Textplatzhalter 2">
            <a:extLst>
              <a:ext uri="{FF2B5EF4-FFF2-40B4-BE49-F238E27FC236}">
                <a16:creationId xmlns:a16="http://schemas.microsoft.com/office/drawing/2014/main" id="{BBCB1D6F-051A-674E-AC87-457DD3DD09FE}"/>
              </a:ext>
            </a:extLst>
          </p:cNvPr>
          <p:cNvSpPr txBox="1">
            <a:spLocks/>
          </p:cNvSpPr>
          <p:nvPr/>
        </p:nvSpPr>
        <p:spPr bwMode="auto">
          <a:xfrm>
            <a:off x="456496" y="5888668"/>
            <a:ext cx="4267748" cy="48899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lgn="l"/>
            <a:r>
              <a:rPr lang="en-US" sz="1400" kern="0" dirty="0" smtClean="0">
                <a:latin typeface="Calibri Light"/>
              </a:rPr>
              <a:t>Contact: zwickl@eeg.tuwien.ac.at</a:t>
            </a:r>
            <a:r>
              <a:rPr lang="en-US" sz="1400" kern="0" dirty="0">
                <a:latin typeface="Calibri Light"/>
              </a:rPr>
              <a:t/>
            </a:r>
            <a:br>
              <a:rPr lang="en-US" sz="1400" kern="0" dirty="0">
                <a:latin typeface="Calibri Light"/>
              </a:rPr>
            </a:br>
            <a:endParaRPr lang="en-US" kern="0" dirty="0" smtClean="0">
              <a:latin typeface="Calibri Light"/>
            </a:endParaRPr>
          </a:p>
        </p:txBody>
      </p:sp>
      <p:sp>
        <p:nvSpPr>
          <p:cNvPr id="11" name="Textplatzhalter 2">
            <a:extLst>
              <a:ext uri="{FF2B5EF4-FFF2-40B4-BE49-F238E27FC236}">
                <a16:creationId xmlns:a16="http://schemas.microsoft.com/office/drawing/2014/main" id="{BBCB1D6F-051A-674E-AC87-457DD3DD09FE}"/>
              </a:ext>
            </a:extLst>
          </p:cNvPr>
          <p:cNvSpPr txBox="1">
            <a:spLocks/>
          </p:cNvSpPr>
          <p:nvPr/>
        </p:nvSpPr>
        <p:spPr bwMode="auto">
          <a:xfrm>
            <a:off x="456496" y="3959168"/>
            <a:ext cx="11473836" cy="100871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lgn="l"/>
            <a:r>
              <a:rPr lang="de-AT" kern="0" dirty="0" smtClean="0">
                <a:latin typeface="Calibri Light"/>
              </a:rPr>
              <a:t>Marzia Sesini</a:t>
            </a:r>
            <a:r>
              <a:rPr lang="de-AT" kern="0" baseline="30000" dirty="0" smtClean="0">
                <a:latin typeface="Calibri Light"/>
              </a:rPr>
              <a:t>1</a:t>
            </a:r>
            <a:r>
              <a:rPr lang="de-AT" kern="0" dirty="0" smtClean="0">
                <a:latin typeface="Calibri Light"/>
              </a:rPr>
              <a:t>, </a:t>
            </a:r>
            <a:r>
              <a:rPr lang="de-AT" u="sng" kern="0" dirty="0" smtClean="0">
                <a:latin typeface="Calibri Light"/>
              </a:rPr>
              <a:t>Sebastian Zwickl-Bernhard</a:t>
            </a:r>
            <a:r>
              <a:rPr lang="de-AT" kern="0" baseline="30000" dirty="0" smtClean="0">
                <a:latin typeface="Calibri Light"/>
              </a:rPr>
              <a:t>2</a:t>
            </a:r>
            <a:r>
              <a:rPr lang="de-AT" kern="0" dirty="0" smtClean="0">
                <a:latin typeface="Calibri Light"/>
              </a:rPr>
              <a:t>, Max Münchmeyer</a:t>
            </a:r>
            <a:r>
              <a:rPr lang="de-AT" kern="0" baseline="30000" dirty="0">
                <a:latin typeface="Calibri Light"/>
              </a:rPr>
              <a:t>2</a:t>
            </a:r>
            <a:r>
              <a:rPr lang="de-AT" kern="0" dirty="0" smtClean="0">
                <a:latin typeface="Calibri Light"/>
              </a:rPr>
              <a:t>, Benjamin F. Hobbs</a:t>
            </a:r>
            <a:r>
              <a:rPr lang="de-AT" kern="0" baseline="30000" dirty="0" smtClean="0">
                <a:latin typeface="Calibri Light"/>
              </a:rPr>
              <a:t>3</a:t>
            </a:r>
            <a:br>
              <a:rPr lang="de-AT" kern="0" baseline="30000" dirty="0" smtClean="0">
                <a:latin typeface="Calibri Light"/>
              </a:rPr>
            </a:br>
            <a:endParaRPr lang="de-AT" kern="0" baseline="30000" dirty="0" smtClean="0">
              <a:latin typeface="Calibri Light"/>
            </a:endParaRPr>
          </a:p>
          <a:p>
            <a:pPr algn="l"/>
            <a:r>
              <a:rPr lang="de-AT" sz="1200" kern="0" baseline="30000" dirty="0" smtClean="0">
                <a:latin typeface="Calibri Light"/>
              </a:rPr>
              <a:t>1</a:t>
            </a:r>
            <a:r>
              <a:rPr lang="it-IT" sz="1200" kern="0" dirty="0">
                <a:latin typeface="Calibri Light"/>
              </a:rPr>
              <a:t>Robert </a:t>
            </a:r>
            <a:r>
              <a:rPr lang="it-IT" sz="1200" kern="0" dirty="0" err="1">
                <a:latin typeface="Calibri Light"/>
              </a:rPr>
              <a:t>Schuman</a:t>
            </a:r>
            <a:r>
              <a:rPr lang="it-IT" sz="1200" kern="0" dirty="0">
                <a:latin typeface="Calibri Light"/>
              </a:rPr>
              <a:t> Centre for Advanced </a:t>
            </a:r>
            <a:r>
              <a:rPr lang="it-IT" sz="1200" kern="0" dirty="0" err="1">
                <a:latin typeface="Calibri Light"/>
              </a:rPr>
              <a:t>Studies</a:t>
            </a:r>
            <a:r>
              <a:rPr lang="it-IT" sz="1200" kern="0" dirty="0">
                <a:latin typeface="Calibri Light"/>
              </a:rPr>
              <a:t>, </a:t>
            </a:r>
            <a:r>
              <a:rPr lang="it-IT" sz="1200" kern="0" dirty="0" err="1">
                <a:latin typeface="Calibri Light"/>
              </a:rPr>
              <a:t>European</a:t>
            </a:r>
            <a:r>
              <a:rPr lang="it-IT" sz="1200" kern="0" dirty="0">
                <a:latin typeface="Calibri Light"/>
              </a:rPr>
              <a:t> </a:t>
            </a:r>
            <a:r>
              <a:rPr lang="it-IT" sz="1200" kern="0" dirty="0" err="1">
                <a:latin typeface="Calibri Light"/>
              </a:rPr>
              <a:t>University</a:t>
            </a:r>
            <a:r>
              <a:rPr lang="it-IT" sz="1200" kern="0" dirty="0">
                <a:latin typeface="Calibri Light"/>
              </a:rPr>
              <a:t> </a:t>
            </a:r>
            <a:r>
              <a:rPr lang="it-IT" sz="1200" kern="0" dirty="0" err="1">
                <a:latin typeface="Calibri Light"/>
              </a:rPr>
              <a:t>Institute</a:t>
            </a:r>
            <a:r>
              <a:rPr lang="it-IT" sz="1200" kern="0" dirty="0">
                <a:latin typeface="Calibri Light"/>
              </a:rPr>
              <a:t>, Via dei </a:t>
            </a:r>
            <a:r>
              <a:rPr lang="it-IT" sz="1200" kern="0" dirty="0" err="1">
                <a:latin typeface="Calibri Light"/>
              </a:rPr>
              <a:t>Roccettini</a:t>
            </a:r>
            <a:r>
              <a:rPr lang="it-IT" sz="1200" kern="0" dirty="0">
                <a:latin typeface="Calibri Light"/>
              </a:rPr>
              <a:t> </a:t>
            </a:r>
            <a:r>
              <a:rPr lang="it-IT" sz="1200" kern="0" dirty="0" smtClean="0">
                <a:latin typeface="Calibri Light"/>
              </a:rPr>
              <a:t>9, I-50014 </a:t>
            </a:r>
            <a:r>
              <a:rPr lang="it-IT" sz="1200" kern="0" dirty="0">
                <a:latin typeface="Calibri Light"/>
              </a:rPr>
              <a:t>San Domenico di Fiesole, </a:t>
            </a:r>
            <a:r>
              <a:rPr lang="it-IT" sz="1200" kern="0" dirty="0" err="1" smtClean="0">
                <a:latin typeface="Calibri Light"/>
              </a:rPr>
              <a:t>Italy</a:t>
            </a:r>
            <a:endParaRPr lang="it-IT" sz="1200" kern="0" dirty="0" smtClean="0">
              <a:latin typeface="Calibri Light"/>
            </a:endParaRPr>
          </a:p>
          <a:p>
            <a:pPr algn="l"/>
            <a:r>
              <a:rPr lang="de-AT" sz="1200" kern="0" baseline="30000" dirty="0" smtClean="0">
                <a:latin typeface="Calibri Light"/>
              </a:rPr>
              <a:t>2</a:t>
            </a:r>
            <a:r>
              <a:rPr lang="de-AT" sz="1200" kern="0" dirty="0" smtClean="0">
                <a:latin typeface="Calibri Light"/>
              </a:rPr>
              <a:t>Energy </a:t>
            </a:r>
            <a:r>
              <a:rPr lang="de-AT" sz="1200" kern="0" dirty="0">
                <a:latin typeface="Calibri Light"/>
              </a:rPr>
              <a:t>Economics Group (EEG), Technische Universität </a:t>
            </a:r>
            <a:r>
              <a:rPr lang="de-AT" sz="1200" kern="0" dirty="0" smtClean="0">
                <a:latin typeface="Calibri Light"/>
              </a:rPr>
              <a:t>Wien, </a:t>
            </a:r>
            <a:r>
              <a:rPr lang="de-AT" sz="1200" kern="0" dirty="0" err="1">
                <a:latin typeface="Calibri Light"/>
              </a:rPr>
              <a:t>Gusshausstrasse</a:t>
            </a:r>
            <a:r>
              <a:rPr lang="de-AT" sz="1200" kern="0" dirty="0">
                <a:latin typeface="Calibri Light"/>
              </a:rPr>
              <a:t> 25-29/E370-3, 1040 Wien, </a:t>
            </a:r>
            <a:r>
              <a:rPr lang="de-AT" sz="1200" kern="0" dirty="0" smtClean="0">
                <a:latin typeface="Calibri Light"/>
              </a:rPr>
              <a:t>Austria</a:t>
            </a:r>
          </a:p>
          <a:p>
            <a:pPr algn="l"/>
            <a:r>
              <a:rPr lang="de-AT" sz="1200" kern="0" baseline="30000" dirty="0" smtClean="0">
                <a:latin typeface="Calibri Light"/>
              </a:rPr>
              <a:t>3</a:t>
            </a:r>
            <a:r>
              <a:rPr lang="en-US" sz="1200" kern="0" dirty="0">
                <a:latin typeface="Calibri Light"/>
              </a:rPr>
              <a:t>Department of Environmental Health </a:t>
            </a:r>
            <a:r>
              <a:rPr lang="en-US" sz="1200" kern="0" dirty="0" smtClean="0">
                <a:latin typeface="Calibri Light"/>
              </a:rPr>
              <a:t>&amp; </a:t>
            </a:r>
            <a:r>
              <a:rPr lang="en-US" sz="1200" kern="0" dirty="0">
                <a:latin typeface="Calibri Light"/>
              </a:rPr>
              <a:t>Engineering, The Johns Hopkins University, </a:t>
            </a:r>
            <a:r>
              <a:rPr lang="en-US" sz="1200" kern="0" dirty="0" smtClean="0">
                <a:latin typeface="Calibri Light"/>
              </a:rPr>
              <a:t>Ames </a:t>
            </a:r>
            <a:r>
              <a:rPr lang="en-US" sz="1200" kern="0" dirty="0">
                <a:latin typeface="Calibri Light"/>
              </a:rPr>
              <a:t>Hall 313,3400 North Charles Street, Baltimore, MD 21218, USA</a:t>
            </a:r>
            <a:endParaRPr lang="en-US" sz="1200" kern="0" dirty="0" smtClean="0">
              <a:latin typeface="Calibri Light"/>
            </a:endParaRPr>
          </a:p>
        </p:txBody>
      </p:sp>
      <p:pic>
        <p:nvPicPr>
          <p:cNvPr id="6" name="Picture 2" descr="https://upload.wikimedia.org/wikipedia/commons/thumb/a/a1/TU_Wien-Logo.svg/2000px-TU_Wien-Logo.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726209" y="5568393"/>
            <a:ext cx="1850232" cy="53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lorence School of Regulation | Energy, Climate, Comms, Transport, Wa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623" y="5476613"/>
            <a:ext cx="1850232" cy="5059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vironmental Health and Engineering - Baltimore, Maryland, United States |  Professional Profile | LinkedIn"/>
          <p:cNvPicPr>
            <a:picLocks noChangeAspect="1" noChangeArrowheads="1"/>
          </p:cNvPicPr>
          <p:nvPr/>
        </p:nvPicPr>
        <p:blipFill rotWithShape="1">
          <a:blip r:embed="rId5">
            <a:extLst>
              <a:ext uri="{28A0092B-C50C-407E-A947-70E740481C1C}">
                <a14:useLocalDpi xmlns:a14="http://schemas.microsoft.com/office/drawing/2010/main" val="0"/>
              </a:ext>
            </a:extLst>
          </a:blip>
          <a:srcRect t="21375" b="21000"/>
          <a:stretch/>
        </p:blipFill>
        <p:spPr bwMode="auto">
          <a:xfrm>
            <a:off x="7456185" y="5303185"/>
            <a:ext cx="1479936" cy="8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7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10</a:t>
            </a:fld>
            <a:endParaRPr lang="en-US" dirty="0"/>
          </a:p>
        </p:txBody>
      </p:sp>
      <p:sp>
        <p:nvSpPr>
          <p:cNvPr id="3" name="Inhaltsplatzhalter 2"/>
          <p:cNvSpPr>
            <a:spLocks noGrp="1"/>
          </p:cNvSpPr>
          <p:nvPr>
            <p:ph sz="half" idx="1"/>
          </p:nvPr>
        </p:nvSpPr>
        <p:spPr>
          <a:xfrm>
            <a:off x="362712" y="2317165"/>
            <a:ext cx="10844356" cy="3795790"/>
          </a:xfrm>
        </p:spPr>
        <p:txBody>
          <a:bodyPr>
            <a:normAutofit/>
          </a:bodyPr>
          <a:lstStyle/>
          <a:p>
            <a:r>
              <a:rPr lang="en-US" dirty="0" smtClean="0"/>
              <a:t>Undisputedly an important point in the topic of critical raw material supply (keyword stockpiling) </a:t>
            </a:r>
          </a:p>
          <a:p>
            <a:r>
              <a:rPr lang="en-US" dirty="0" smtClean="0"/>
              <a:t>However, there are several arguments against explicitly including storage in our analysis</a:t>
            </a:r>
          </a:p>
          <a:p>
            <a:pPr lvl="1"/>
            <a:r>
              <a:rPr lang="en-US" dirty="0" smtClean="0"/>
              <a:t>5-year time steps in the model (i.e., would require significant storage capacity, which is uncertain)</a:t>
            </a:r>
          </a:p>
          <a:p>
            <a:pPr lvl="1"/>
            <a:r>
              <a:rPr lang="en-US" dirty="0" smtClean="0"/>
              <a:t>Modified </a:t>
            </a:r>
            <a:r>
              <a:rPr lang="en-US" dirty="0"/>
              <a:t>capacity constraint </a:t>
            </a:r>
            <a:r>
              <a:rPr lang="en-US" dirty="0" smtClean="0"/>
              <a:t>(as suggested by Ben &amp; Marzia) takes into account delay in production capacity change</a:t>
            </a:r>
          </a:p>
          <a:p>
            <a:pPr marL="457200" lvl="1" indent="0">
              <a:buNone/>
            </a:pPr>
            <a:endParaRPr lang="en-US" dirty="0"/>
          </a:p>
          <a:p>
            <a:pPr>
              <a:buFont typeface="Wingdings" panose="05000000000000000000" pitchFamily="2" charset="2"/>
              <a:buChar char="Ø"/>
            </a:pPr>
            <a:r>
              <a:rPr lang="en-US" b="1" dirty="0" smtClean="0">
                <a:solidFill>
                  <a:schemeClr val="accent3"/>
                </a:solidFill>
              </a:rPr>
              <a:t>Storage are not explicitly included in the model but mentioned in “future work</a:t>
            </a:r>
            <a:r>
              <a:rPr lang="en-US" b="1" dirty="0" smtClean="0">
                <a:solidFill>
                  <a:schemeClr val="accent3"/>
                </a:solidFill>
              </a:rPr>
              <a:t>” </a:t>
            </a:r>
            <a:r>
              <a:rPr lang="en-US" dirty="0" smtClean="0">
                <a:solidFill>
                  <a:schemeClr val="accent3"/>
                </a:solidFill>
                <a:sym typeface="Wingdings" panose="05000000000000000000" pitchFamily="2" charset="2"/>
              </a:rPr>
              <a:t> duration and magnitude ; major exporter influences the (optimal) storage capacity; based on price variation identify the importance of stockpiling ; share of the annual demand (year before) </a:t>
            </a:r>
            <a:endParaRPr lang="en-US" dirty="0" smtClean="0">
              <a:solidFill>
                <a:schemeClr val="accent3"/>
              </a:solidFill>
            </a:endParaRPr>
          </a:p>
        </p:txBody>
      </p:sp>
      <p:sp>
        <p:nvSpPr>
          <p:cNvPr id="4" name="Titel 3"/>
          <p:cNvSpPr>
            <a:spLocks noGrp="1"/>
          </p:cNvSpPr>
          <p:nvPr>
            <p:ph type="title"/>
          </p:nvPr>
        </p:nvSpPr>
        <p:spPr/>
        <p:txBody>
          <a:bodyPr>
            <a:normAutofit/>
          </a:bodyPr>
          <a:lstStyle/>
          <a:p>
            <a:r>
              <a:rPr lang="en-US" dirty="0" smtClean="0"/>
              <a:t>5. Storage</a:t>
            </a:r>
            <a:endParaRPr lang="en-US"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365154"/>
            <a:ext cx="11229214" cy="952011"/>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Could add storage (one per country, or just one storage player…this would result in some arbitrage over time, unless there’s a limit to the amount that can be put in storage</a:t>
            </a:r>
            <a:endParaRPr lang="en-US" i="1" dirty="0">
              <a:solidFill>
                <a:schemeClr val="bg1">
                  <a:lumMod val="50000"/>
                </a:schemeClr>
              </a:solidFill>
            </a:endParaRPr>
          </a:p>
        </p:txBody>
      </p:sp>
    </p:spTree>
    <p:extLst>
      <p:ext uri="{BB962C8B-B14F-4D97-AF65-F5344CB8AC3E}">
        <p14:creationId xmlns:p14="http://schemas.microsoft.com/office/powerpoint/2010/main" val="25695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11</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1594884"/>
                <a:ext cx="11116274" cy="4518071"/>
              </a:xfrm>
            </p:spPr>
            <p:txBody>
              <a:bodyPr/>
              <a:lstStyle/>
              <a:p>
                <a:r>
                  <a:rPr lang="en-US" b="1" dirty="0" smtClean="0"/>
                  <a:t>Mathematics: </a:t>
                </a:r>
                <a:r>
                  <a:rPr lang="en-US" dirty="0" smtClean="0"/>
                  <a:t>Adapt the mathematical formulation of the model </a:t>
                </a:r>
              </a:p>
              <a:p>
                <a:pPr lvl="1"/>
                <a:r>
                  <a:rPr lang="en-US" dirty="0" smtClean="0"/>
                  <a:t>Linear approximation of the objective function in the upper-level problem</a:t>
                </a:r>
              </a:p>
              <a:p>
                <a:pPr lvl="1"/>
                <a:r>
                  <a:rPr lang="en-US" dirty="0" smtClean="0"/>
                  <a:t>Modify capacity constraint introducing </a:t>
                </a:r>
                <a14:m>
                  <m:oMath xmlns:m="http://schemas.openxmlformats.org/officeDocument/2006/math">
                    <m:sSubSup>
                      <m:sSubSupPr>
                        <m:ctrlPr>
                          <a:rPr lang="de-AT" i="1" dirty="0">
                            <a:latin typeface="Cambria Math" panose="02040503050406030204" pitchFamily="18" charset="0"/>
                          </a:rPr>
                        </m:ctrlPr>
                      </m:sSubSupPr>
                      <m:e>
                        <m:r>
                          <a:rPr lang="de-AT" i="1" dirty="0">
                            <a:latin typeface="Cambria Math" panose="02040503050406030204" pitchFamily="18" charset="0"/>
                          </a:rPr>
                          <m:t>𝑞</m:t>
                        </m:r>
                      </m:e>
                      <m:sub>
                        <m:r>
                          <a:rPr lang="de-AT" i="1" dirty="0">
                            <a:latin typeface="Cambria Math" panose="02040503050406030204" pitchFamily="18" charset="0"/>
                          </a:rPr>
                          <m:t>𝑒</m:t>
                        </m:r>
                        <m:r>
                          <a:rPr lang="de-AT" i="1" dirty="0">
                            <a:latin typeface="Cambria Math" panose="02040503050406030204" pitchFamily="18" charset="0"/>
                          </a:rPr>
                          <m:t>,</m:t>
                        </m:r>
                        <m:r>
                          <a:rPr lang="de-AT" i="1" dirty="0">
                            <a:latin typeface="Cambria Math" panose="02040503050406030204" pitchFamily="18" charset="0"/>
                          </a:rPr>
                          <m:t>𝑡</m:t>
                        </m:r>
                      </m:sub>
                      <m:sup>
                        <m:r>
                          <a:rPr lang="de-AT" i="1" dirty="0">
                            <a:latin typeface="Cambria Math" panose="02040503050406030204" pitchFamily="18" charset="0"/>
                          </a:rPr>
                          <m:t>𝑎𝑑𝑑</m:t>
                        </m:r>
                      </m:sup>
                    </m:sSubSup>
                    <m:r>
                      <a:rPr lang="de-AT" b="0" i="1" dirty="0" smtClean="0">
                        <a:latin typeface="Cambria Math" panose="02040503050406030204" pitchFamily="18" charset="0"/>
                      </a:rPr>
                      <m:t>, </m:t>
                    </m:r>
                    <m:sSubSup>
                      <m:sSubSupPr>
                        <m:ctrlPr>
                          <a:rPr lang="de-AT" i="1" dirty="0">
                            <a:latin typeface="Cambria Math" panose="02040503050406030204" pitchFamily="18" charset="0"/>
                          </a:rPr>
                        </m:ctrlPr>
                      </m:sSubSupPr>
                      <m:e>
                        <m:r>
                          <a:rPr lang="de-AT" i="1" dirty="0">
                            <a:latin typeface="Cambria Math" panose="02040503050406030204" pitchFamily="18" charset="0"/>
                          </a:rPr>
                          <m:t>𝑞</m:t>
                        </m:r>
                      </m:e>
                      <m:sub>
                        <m:r>
                          <a:rPr lang="de-AT" i="1" dirty="0">
                            <a:latin typeface="Cambria Math" panose="02040503050406030204" pitchFamily="18" charset="0"/>
                          </a:rPr>
                          <m:t>𝑒</m:t>
                        </m:r>
                        <m:r>
                          <a:rPr lang="de-AT" i="1" dirty="0">
                            <a:latin typeface="Cambria Math" panose="02040503050406030204" pitchFamily="18" charset="0"/>
                          </a:rPr>
                          <m:t>,</m:t>
                        </m:r>
                        <m:r>
                          <a:rPr lang="de-AT" i="1" dirty="0">
                            <a:latin typeface="Cambria Math" panose="02040503050406030204" pitchFamily="18" charset="0"/>
                          </a:rPr>
                          <m:t>𝑡</m:t>
                        </m:r>
                      </m:sub>
                      <m:sup>
                        <m:r>
                          <a:rPr lang="de-AT" i="1" dirty="0">
                            <a:latin typeface="Cambria Math" panose="02040503050406030204" pitchFamily="18" charset="0"/>
                          </a:rPr>
                          <m:t>𝑟𝑒𝑡𝑖𝑟𝑒</m:t>
                        </m:r>
                      </m:sup>
                    </m:sSubSup>
                  </m:oMath>
                </a14:m>
                <a:r>
                  <a:rPr lang="en-US" dirty="0" smtClean="0"/>
                  <a:t> </a:t>
                </a:r>
              </a:p>
              <a:p>
                <a:pPr lvl="1"/>
                <a:r>
                  <a:rPr lang="en-US" dirty="0" smtClean="0"/>
                  <a:t>Adding maintenance cost in the objective function in the lower-level problem</a:t>
                </a:r>
              </a:p>
              <a:p>
                <a:pPr lvl="1"/>
                <a:r>
                  <a:rPr lang="en-US" dirty="0" smtClean="0"/>
                  <a:t>Remove equation (3)</a:t>
                </a:r>
              </a:p>
              <a:p>
                <a:pPr lvl="1"/>
                <a:r>
                  <a:rPr lang="en-US" dirty="0" smtClean="0"/>
                  <a:t>Major exporter e </a:t>
                </a:r>
                <a:r>
                  <a:rPr lang="en-US" dirty="0"/>
                  <a:t>= {</a:t>
                </a:r>
                <a:r>
                  <a:rPr lang="en-US" dirty="0" smtClean="0"/>
                  <a:t>1}</a:t>
                </a:r>
              </a:p>
              <a:p>
                <a:r>
                  <a:rPr lang="en-US" b="1" dirty="0" smtClean="0"/>
                  <a:t>Documentation: </a:t>
                </a:r>
                <a:r>
                  <a:rPr lang="en-US" dirty="0" smtClean="0"/>
                  <a:t>Update the methodology section in Overleaf</a:t>
                </a:r>
              </a:p>
              <a:p>
                <a:r>
                  <a:rPr lang="en-US" b="1" dirty="0" smtClean="0"/>
                  <a:t>Coding: </a:t>
                </a:r>
                <a:r>
                  <a:rPr lang="en-US" dirty="0" smtClean="0"/>
                  <a:t>Implementing the model in Python </a:t>
                </a:r>
              </a:p>
              <a:p>
                <a:r>
                  <a:rPr lang="en-US" dirty="0" smtClean="0"/>
                  <a:t>Data: Prepare input data sheets (.</a:t>
                </a:r>
                <a:r>
                  <a:rPr lang="en-US" dirty="0" err="1"/>
                  <a:t>xlsx</a:t>
                </a:r>
                <a:r>
                  <a:rPr lang="en-US" dirty="0"/>
                  <a:t>) </a:t>
                </a:r>
                <a:r>
                  <a:rPr lang="en-US" dirty="0" smtClean="0"/>
                  <a:t>that </a:t>
                </a:r>
                <a:r>
                  <a:rPr lang="en-US" dirty="0"/>
                  <a:t>can be easily filled in with the data you have </a:t>
                </a:r>
                <a:r>
                  <a:rPr lang="en-US" dirty="0" smtClean="0"/>
                  <a:t>collected</a:t>
                </a: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1594884"/>
                <a:ext cx="11116274" cy="4518071"/>
              </a:xfrm>
              <a:blipFill>
                <a:blip r:embed="rId2"/>
                <a:stretch>
                  <a:fillRect l="-494" t="-675"/>
                </a:stretch>
              </a:blipFill>
            </p:spPr>
            <p:txBody>
              <a:bodyPr/>
              <a:lstStyle/>
              <a:p>
                <a:r>
                  <a:rPr lang="en-US">
                    <a:noFill/>
                  </a:rPr>
                  <a:t> </a:t>
                </a:r>
              </a:p>
            </p:txBody>
          </p:sp>
        </mc:Fallback>
      </mc:AlternateContent>
      <p:sp>
        <p:nvSpPr>
          <p:cNvPr id="4" name="Titel 3"/>
          <p:cNvSpPr>
            <a:spLocks noGrp="1"/>
          </p:cNvSpPr>
          <p:nvPr>
            <p:ph type="title"/>
          </p:nvPr>
        </p:nvSpPr>
        <p:spPr/>
        <p:txBody>
          <a:bodyPr/>
          <a:lstStyle/>
          <a:p>
            <a:r>
              <a:rPr lang="en-US" dirty="0" smtClean="0"/>
              <a:t>Next steps for the model</a:t>
            </a:r>
            <a:endParaRPr lang="en-US" dirty="0"/>
          </a:p>
        </p:txBody>
      </p:sp>
      <p:sp>
        <p:nvSpPr>
          <p:cNvPr id="8" name="Line Callout 2 (Accent Bar) 4">
            <a:extLst>
              <a:ext uri="{FF2B5EF4-FFF2-40B4-BE49-F238E27FC236}">
                <a16:creationId xmlns:a16="http://schemas.microsoft.com/office/drawing/2014/main" id="{D1A1ABC5-EDCD-6694-3845-F5301B66F3FF}"/>
              </a:ext>
            </a:extLst>
          </p:cNvPr>
          <p:cNvSpPr/>
          <p:nvPr/>
        </p:nvSpPr>
        <p:spPr bwMode="gray">
          <a:xfrm flipH="1">
            <a:off x="7816792" y="3853919"/>
            <a:ext cx="2685199" cy="763360"/>
          </a:xfrm>
          <a:prstGeom prst="accentCallout2">
            <a:avLst>
              <a:gd name="adj1" fmla="val 55043"/>
              <a:gd name="adj2" fmla="val 103008"/>
              <a:gd name="adj3" fmla="val 123837"/>
              <a:gd name="adj4" fmla="val 136385"/>
              <a:gd name="adj5" fmla="val 123719"/>
              <a:gd name="adj6" fmla="val 177546"/>
            </a:avLst>
          </a:prstGeom>
          <a:solidFill>
            <a:schemeClr val="bg1">
              <a:lumMod val="85000"/>
            </a:schemeClr>
          </a:solidFill>
          <a:ln w="19050">
            <a:solidFill>
              <a:schemeClr val="accent1"/>
            </a:solidFill>
            <a:headEnd type="oval" w="med" len="med"/>
            <a:tailEnd type="oval" w="med" len="med"/>
          </a:ln>
        </p:spPr>
        <p:style>
          <a:lnRef idx="2">
            <a:schemeClr val="accent2">
              <a:shade val="50000"/>
            </a:schemeClr>
          </a:lnRef>
          <a:fillRef idx="1">
            <a:schemeClr val="accent2"/>
          </a:fillRef>
          <a:effectRef idx="0">
            <a:schemeClr val="accent2"/>
          </a:effectRef>
          <a:fontRef idx="minor">
            <a:schemeClr val="lt1"/>
          </a:fontRef>
        </p:style>
        <p:txBody>
          <a:bodyPr lIns="108000" tIns="72000" rIns="108000" bIns="72000" rtlCol="0" anchor="t" anchorCtr="0"/>
          <a:lstStyle/>
          <a:p>
            <a:r>
              <a:rPr lang="en-GB" sz="1400" dirty="0" smtClean="0">
                <a:solidFill>
                  <a:schemeClr val="tx1"/>
                </a:solidFill>
                <a:latin typeface="Segoe UI Light" panose="020B0502040204020203" pitchFamily="34" charset="0"/>
                <a:cs typeface="Segoe UI Light" panose="020B0502040204020203" pitchFamily="34" charset="0"/>
              </a:rPr>
              <a:t>Collect all the materials (model, presentation slides, etc.) in a </a:t>
            </a:r>
            <a:r>
              <a:rPr lang="en-GB" sz="1400" b="1" dirty="0" smtClean="0">
                <a:solidFill>
                  <a:schemeClr val="tx1"/>
                </a:solidFill>
                <a:latin typeface="Segoe UI Light" panose="020B0502040204020203" pitchFamily="34" charset="0"/>
                <a:cs typeface="Segoe UI Light" panose="020B0502040204020203" pitchFamily="34" charset="0"/>
              </a:rPr>
              <a:t>GitHub repository</a:t>
            </a:r>
            <a:endParaRPr lang="en-GB" sz="1400" b="1" dirty="0">
              <a:solidFill>
                <a:schemeClr val="tx1"/>
              </a:solidFill>
              <a:latin typeface="Segoe UI Light" panose="020B0502040204020203" pitchFamily="34" charset="0"/>
              <a:cs typeface="Segoe UI Light" panose="020B0502040204020203" pitchFamily="34" charset="0"/>
            </a:endParaRPr>
          </a:p>
        </p:txBody>
      </p:sp>
      <p:sp>
        <p:nvSpPr>
          <p:cNvPr id="9" name="Line Callout 2 (Accent Bar) 4">
            <a:extLst>
              <a:ext uri="{FF2B5EF4-FFF2-40B4-BE49-F238E27FC236}">
                <a16:creationId xmlns:a16="http://schemas.microsoft.com/office/drawing/2014/main" id="{D1A1ABC5-EDCD-6694-3845-F5301B66F3FF}"/>
              </a:ext>
            </a:extLst>
          </p:cNvPr>
          <p:cNvSpPr/>
          <p:nvPr/>
        </p:nvSpPr>
        <p:spPr bwMode="gray">
          <a:xfrm flipH="1">
            <a:off x="5993435" y="5781333"/>
            <a:ext cx="2685199" cy="763360"/>
          </a:xfrm>
          <a:prstGeom prst="accentCallout2">
            <a:avLst>
              <a:gd name="adj1" fmla="val 50765"/>
              <a:gd name="adj2" fmla="val 171114"/>
              <a:gd name="adj3" fmla="val 51109"/>
              <a:gd name="adj4" fmla="val 216654"/>
              <a:gd name="adj5" fmla="val -38848"/>
              <a:gd name="adj6" fmla="val 224673"/>
            </a:avLst>
          </a:prstGeom>
          <a:noFill/>
          <a:ln w="19050">
            <a:solidFill>
              <a:schemeClr val="accent1"/>
            </a:solidFill>
            <a:headEnd type="oval" w="med" len="med"/>
            <a:tailEnd type="oval" w="med" len="med"/>
          </a:ln>
        </p:spPr>
        <p:style>
          <a:lnRef idx="2">
            <a:schemeClr val="accent2">
              <a:shade val="50000"/>
            </a:schemeClr>
          </a:lnRef>
          <a:fillRef idx="1">
            <a:schemeClr val="accent2"/>
          </a:fillRef>
          <a:effectRef idx="0">
            <a:schemeClr val="accent2"/>
          </a:effectRef>
          <a:fontRef idx="minor">
            <a:schemeClr val="lt1"/>
          </a:fontRef>
        </p:style>
        <p:txBody>
          <a:bodyPr lIns="108000" tIns="72000" rIns="108000" bIns="72000" rtlCol="0" anchor="t" anchorCtr="0"/>
          <a:lstStyle/>
          <a:p>
            <a:endParaRPr lang="en-GB" sz="1400" b="1" dirty="0">
              <a:solidFill>
                <a:schemeClr val="tx1"/>
              </a:solidFill>
              <a:latin typeface="Segoe UI Light" panose="020B0502040204020203" pitchFamily="34" charset="0"/>
              <a:cs typeface="Segoe UI Light" panose="020B0502040204020203" pitchFamily="34" charset="0"/>
            </a:endParaRPr>
          </a:p>
        </p:txBody>
      </p:sp>
      <p:pic>
        <p:nvPicPr>
          <p:cNvPr id="10" name="Grafik 9">
            <a:extLst>
              <a:ext uri="{FF2B5EF4-FFF2-40B4-BE49-F238E27FC236}">
                <a16:creationId xmlns:a16="http://schemas.microsoft.com/office/drawing/2014/main" id="{493A3DAE-999E-E64E-94CA-27C19DC21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334" y="5673109"/>
            <a:ext cx="7560840" cy="979807"/>
          </a:xfrm>
          <a:prstGeom prst="rect">
            <a:avLst/>
          </a:prstGeom>
        </p:spPr>
      </p:pic>
      <p:sp>
        <p:nvSpPr>
          <p:cNvPr id="11" name="Rechteck 10"/>
          <p:cNvSpPr/>
          <p:nvPr/>
        </p:nvSpPr>
        <p:spPr>
          <a:xfrm>
            <a:off x="1894416" y="6175361"/>
            <a:ext cx="1710725" cy="369332"/>
          </a:xfrm>
          <a:prstGeom prst="rect">
            <a:avLst/>
          </a:prstGeom>
        </p:spPr>
        <p:txBody>
          <a:bodyPr wrap="none">
            <a:spAutoFit/>
          </a:bodyPr>
          <a:lstStyle/>
          <a:p>
            <a:r>
              <a:rPr lang="en-GB" i="1" dirty="0">
                <a:solidFill>
                  <a:schemeClr val="accent1"/>
                </a:solidFill>
              </a:rPr>
              <a:t>IAMC template</a:t>
            </a:r>
            <a:endParaRPr lang="en-US" dirty="0">
              <a:solidFill>
                <a:schemeClr val="accent1"/>
              </a:solidFill>
            </a:endParaRPr>
          </a:p>
        </p:txBody>
      </p:sp>
    </p:spTree>
    <p:extLst>
      <p:ext uri="{BB962C8B-B14F-4D97-AF65-F5344CB8AC3E}">
        <p14:creationId xmlns:p14="http://schemas.microsoft.com/office/powerpoint/2010/main" val="308593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838B0777-827F-8D42-90B1-61394C340E65}" type="slidenum">
              <a:rPr lang="en-US" smtClean="0"/>
              <a:pPr/>
              <a:t>2</a:t>
            </a:fld>
            <a:endParaRPr lang="en-US" dirty="0"/>
          </a:p>
        </p:txBody>
      </p:sp>
      <p:sp>
        <p:nvSpPr>
          <p:cNvPr id="3" name="Inhaltsplatzhalter 2"/>
          <p:cNvSpPr>
            <a:spLocks noGrp="1"/>
          </p:cNvSpPr>
          <p:nvPr>
            <p:ph sz="half" idx="1"/>
          </p:nvPr>
        </p:nvSpPr>
        <p:spPr>
          <a:xfrm>
            <a:off x="362712" y="1365154"/>
            <a:ext cx="11279559" cy="4521297"/>
          </a:xfrm>
        </p:spPr>
        <p:txBody>
          <a:bodyPr>
            <a:normAutofit/>
          </a:bodyPr>
          <a:lstStyle/>
          <a:p>
            <a:pPr marL="457200" indent="-457200">
              <a:buFont typeface="+mj-lt"/>
              <a:buAutoNum type="arabicPeriod"/>
            </a:pPr>
            <a:r>
              <a:rPr lang="en-US" sz="2400" dirty="0" smtClean="0"/>
              <a:t>Nonlinear term in the objective function of the upper-level problem</a:t>
            </a:r>
          </a:p>
          <a:p>
            <a:pPr marL="457200" indent="-457200">
              <a:buFont typeface="+mj-lt"/>
              <a:buAutoNum type="arabicPeriod"/>
            </a:pPr>
            <a:r>
              <a:rPr lang="en-US" sz="2400" dirty="0" smtClean="0"/>
              <a:t>Representation of the capacity constraint (“function f”)</a:t>
            </a:r>
          </a:p>
          <a:p>
            <a:pPr marL="457200" indent="-457200">
              <a:buFont typeface="+mj-lt"/>
              <a:buAutoNum type="arabicPeriod"/>
            </a:pPr>
            <a:r>
              <a:rPr lang="en-US" sz="2400" dirty="0" smtClean="0"/>
              <a:t>Demand elasticity</a:t>
            </a:r>
          </a:p>
          <a:p>
            <a:pPr marL="457200" indent="-457200">
              <a:buFont typeface="+mj-lt"/>
              <a:buAutoNum type="arabicPeriod"/>
            </a:pPr>
            <a:r>
              <a:rPr lang="en-US" sz="2400" dirty="0" smtClean="0"/>
              <a:t>Arbitrage between markets</a:t>
            </a:r>
          </a:p>
          <a:p>
            <a:pPr marL="457200" indent="-457200">
              <a:buFont typeface="+mj-lt"/>
              <a:buAutoNum type="arabicPeriod"/>
            </a:pPr>
            <a:r>
              <a:rPr lang="en-US" sz="2400" dirty="0" smtClean="0"/>
              <a:t>Storage</a:t>
            </a:r>
          </a:p>
        </p:txBody>
      </p:sp>
      <p:sp>
        <p:nvSpPr>
          <p:cNvPr id="6" name="Titel 5"/>
          <p:cNvSpPr>
            <a:spLocks noGrp="1"/>
          </p:cNvSpPr>
          <p:nvPr>
            <p:ph type="title"/>
          </p:nvPr>
        </p:nvSpPr>
        <p:spPr/>
        <p:txBody>
          <a:bodyPr/>
          <a:lstStyle/>
          <a:p>
            <a:r>
              <a:rPr lang="en-US" dirty="0" smtClean="0"/>
              <a:t>Topics based </a:t>
            </a:r>
            <a:r>
              <a:rPr lang="en-US" dirty="0"/>
              <a:t>on the review by Ben and </a:t>
            </a:r>
            <a:r>
              <a:rPr lang="en-US" dirty="0" smtClean="0"/>
              <a:t>Marzia </a:t>
            </a:r>
            <a:endParaRPr lang="en-US" sz="2000" dirty="0"/>
          </a:p>
        </p:txBody>
      </p:sp>
    </p:spTree>
    <p:extLst>
      <p:ext uri="{BB962C8B-B14F-4D97-AF65-F5344CB8AC3E}">
        <p14:creationId xmlns:p14="http://schemas.microsoft.com/office/powerpoint/2010/main" val="776380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3</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3668852"/>
                <a:ext cx="10591185" cy="2444102"/>
              </a:xfrm>
            </p:spPr>
            <p:txBody>
              <a:bodyPr>
                <a:normAutofit/>
              </a:bodyPr>
              <a:lstStyle/>
              <a:p>
                <a:r>
                  <a:rPr lang="de-AT" b="0" dirty="0" smtClean="0"/>
                  <a:t>Use </a:t>
                </a:r>
                <a:r>
                  <a:rPr lang="de-AT" b="0" dirty="0" err="1" smtClean="0"/>
                  <a:t>the</a:t>
                </a:r>
                <a:r>
                  <a:rPr lang="de-AT" b="0" dirty="0" smtClean="0"/>
                  <a:t> </a:t>
                </a:r>
                <a:r>
                  <a:rPr lang="de-AT" b="0" dirty="0" err="1" smtClean="0"/>
                  <a:t>step-wise</a:t>
                </a:r>
                <a:r>
                  <a:rPr lang="de-AT" b="0" dirty="0" smtClean="0"/>
                  <a:t> </a:t>
                </a:r>
                <a:r>
                  <a:rPr lang="de-AT" b="0" dirty="0" err="1" smtClean="0"/>
                  <a:t>fringe</a:t>
                </a:r>
                <a:r>
                  <a:rPr lang="de-AT" b="0" dirty="0" smtClean="0"/>
                  <a:t> </a:t>
                </a:r>
                <a:r>
                  <a:rPr lang="de-AT" b="0" dirty="0" err="1" smtClean="0"/>
                  <a:t>supply</a:t>
                </a:r>
                <a:r>
                  <a:rPr lang="de-AT" b="0" dirty="0" smtClean="0"/>
                  <a:t> </a:t>
                </a:r>
                <a:r>
                  <a:rPr lang="de-AT" b="0" dirty="0" err="1" smtClean="0"/>
                  <a:t>curve</a:t>
                </a:r>
                <a:r>
                  <a:rPr lang="de-AT" b="0" dirty="0" smtClean="0"/>
                  <a:t> (</a:t>
                </a:r>
                <a:r>
                  <a:rPr lang="de-AT" b="0" dirty="0" err="1" smtClean="0"/>
                  <a:t>two</a:t>
                </a:r>
                <a:r>
                  <a:rPr lang="de-AT" b="0" dirty="0" smtClean="0"/>
                  <a:t> </a:t>
                </a:r>
                <a:r>
                  <a:rPr lang="de-AT" b="0" dirty="0" err="1" smtClean="0"/>
                  <a:t>possible</a:t>
                </a:r>
                <a:r>
                  <a:rPr lang="de-AT" b="0" dirty="0" smtClean="0"/>
                  <a:t> </a:t>
                </a:r>
                <a:r>
                  <a:rPr lang="de-AT" b="0" dirty="0" err="1" smtClean="0"/>
                  <a:t>options</a:t>
                </a:r>
                <a:r>
                  <a:rPr lang="de-AT" b="0" dirty="0" smtClean="0"/>
                  <a:t> to </a:t>
                </a:r>
                <a:r>
                  <a:rPr lang="de-AT" b="0" dirty="0" err="1" smtClean="0"/>
                  <a:t>make</a:t>
                </a:r>
                <a:r>
                  <a:rPr lang="de-AT" b="0" dirty="0" smtClean="0"/>
                  <a:t> </a:t>
                </a:r>
                <a:r>
                  <a:rPr lang="de-AT" b="0" dirty="0" err="1" smtClean="0"/>
                  <a:t>the</a:t>
                </a:r>
                <a:r>
                  <a:rPr lang="de-AT" b="0" dirty="0" smtClean="0"/>
                  <a:t> </a:t>
                </a:r>
                <a:r>
                  <a:rPr lang="de-AT" b="0" dirty="0" err="1" smtClean="0"/>
                  <a:t>model</a:t>
                </a:r>
                <a:r>
                  <a:rPr lang="de-AT" b="0" dirty="0" smtClean="0"/>
                  <a:t> linear)</a:t>
                </a:r>
              </a:p>
              <a:p>
                <a:pPr marL="914400" lvl="1" indent="-457200">
                  <a:buFont typeface="+mj-lt"/>
                  <a:buAutoNum type="alphaUcPeriod"/>
                </a:pPr>
                <a:r>
                  <a:rPr lang="de-AT" dirty="0" smtClean="0"/>
                  <a:t>Keep </a:t>
                </a:r>
                <a:r>
                  <a:rPr lang="de-AT" dirty="0" err="1" smtClean="0"/>
                  <a:t>only</a:t>
                </a:r>
                <a:r>
                  <a:rPr lang="de-AT" dirty="0" smtClean="0"/>
                  <a:t> </a:t>
                </a:r>
                <a14:m>
                  <m:oMath xmlns:m="http://schemas.openxmlformats.org/officeDocument/2006/math">
                    <m:sSub>
                      <m:sSubPr>
                        <m:ctrlPr>
                          <a:rPr lang="de-AT" i="1" smtClean="0">
                            <a:latin typeface="Cambria Math" panose="02040503050406030204" pitchFamily="18" charset="0"/>
                          </a:rPr>
                        </m:ctrlPr>
                      </m:sSubPr>
                      <m:e>
                        <m:r>
                          <a:rPr lang="de-AT" b="0" i="1" smtClean="0">
                            <a:latin typeface="Cambria Math" panose="02040503050406030204" pitchFamily="18" charset="0"/>
                          </a:rPr>
                          <m:t>𝑐</m:t>
                        </m:r>
                      </m:e>
                      <m:sub>
                        <m:r>
                          <a:rPr lang="de-AT" b="0" i="1" smtClean="0">
                            <a:latin typeface="Cambria Math" panose="02040503050406030204" pitchFamily="18" charset="0"/>
                          </a:rPr>
                          <m:t>1</m:t>
                        </m:r>
                      </m:sub>
                    </m:sSub>
                  </m:oMath>
                </a14:m>
                <a:r>
                  <a:rPr lang="de-AT" b="0" dirty="0" smtClean="0"/>
                  <a:t>(„</a:t>
                </a:r>
                <a:r>
                  <a:rPr lang="en-US" dirty="0"/>
                  <a:t>marginal supply cost </a:t>
                </a:r>
                <a:r>
                  <a:rPr lang="en-US" dirty="0" smtClean="0"/>
                  <a:t>of major exporter 1) as decision variable (as suggested) and make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de-AT" b="0" i="1" smtClean="0">
                                <a:latin typeface="Cambria Math" panose="02040503050406030204" pitchFamily="18" charset="0"/>
                              </a:rPr>
                              <m:t>𝑞</m:t>
                            </m:r>
                          </m:e>
                        </m:acc>
                      </m:e>
                      <m:sub>
                        <m:r>
                          <a:rPr lang="de-AT" b="0" i="1" smtClean="0">
                            <a:latin typeface="Cambria Math" panose="02040503050406030204" pitchFamily="18" charset="0"/>
                          </a:rPr>
                          <m:t>1,</m:t>
                        </m:r>
                        <m:r>
                          <a:rPr lang="de-AT" b="0" i="1" smtClean="0">
                            <a:latin typeface="Cambria Math" panose="02040503050406030204" pitchFamily="18" charset="0"/>
                          </a:rPr>
                          <m:t>𝑡</m:t>
                        </m:r>
                      </m:sub>
                    </m:sSub>
                  </m:oMath>
                </a14:m>
                <a:r>
                  <a:rPr lang="en-US" dirty="0" smtClean="0"/>
                  <a:t> a parameter</a:t>
                </a:r>
              </a:p>
              <a:p>
                <a:pPr marL="914400" lvl="1" indent="-457200">
                  <a:buFont typeface="+mj-lt"/>
                  <a:buAutoNum type="alphaUcPeriod"/>
                </a:pPr>
                <a:r>
                  <a:rPr lang="en-US" dirty="0" smtClean="0"/>
                  <a:t>Reformulation and linear approximation of the term </a:t>
                </a:r>
                <a14:m>
                  <m:oMath xmlns:m="http://schemas.openxmlformats.org/officeDocument/2006/math">
                    <m:sSub>
                      <m:sSubPr>
                        <m:ctrlPr>
                          <a:rPr lang="en-US" i="1" smtClean="0">
                            <a:latin typeface="Cambria Math" panose="02040503050406030204" pitchFamily="18" charset="0"/>
                          </a:rPr>
                        </m:ctrlPr>
                      </m:sSubPr>
                      <m:e>
                        <m:r>
                          <a:rPr lang="de-AT" b="0" i="1" smtClean="0">
                            <a:latin typeface="Cambria Math" panose="02040503050406030204" pitchFamily="18" charset="0"/>
                          </a:rPr>
                          <m:t>𝑞</m:t>
                        </m:r>
                      </m:e>
                      <m:sub>
                        <m:r>
                          <a:rPr lang="de-AT" b="0" i="1" smtClean="0">
                            <a:latin typeface="Cambria Math" panose="02040503050406030204" pitchFamily="18" charset="0"/>
                          </a:rPr>
                          <m:t>1,</m:t>
                        </m:r>
                        <m:r>
                          <a:rPr lang="de-AT" b="0" i="1" smtClean="0">
                            <a:latin typeface="Cambria Math" panose="02040503050406030204" pitchFamily="18" charset="0"/>
                          </a:rPr>
                          <m:t>𝑚</m:t>
                        </m:r>
                        <m:r>
                          <a:rPr lang="de-AT" b="0" i="1" smtClean="0">
                            <a:latin typeface="Cambria Math" panose="02040503050406030204" pitchFamily="18" charset="0"/>
                          </a:rPr>
                          <m:t>,</m:t>
                        </m:r>
                        <m:r>
                          <a:rPr lang="de-AT" b="0" i="1" smtClean="0">
                            <a:latin typeface="Cambria Math" panose="02040503050406030204" pitchFamily="18" charset="0"/>
                          </a:rPr>
                          <m:t>𝑡</m:t>
                        </m:r>
                      </m:sub>
                    </m:sSub>
                    <m:r>
                      <a:rPr lang="de-AT" b="0" i="1" smtClean="0">
                        <a:latin typeface="Cambria Math" panose="02040503050406030204" pitchFamily="18" charset="0"/>
                      </a:rPr>
                      <m:t>∗</m:t>
                    </m:r>
                    <m:sSub>
                      <m:sSubPr>
                        <m:ctrlPr>
                          <a:rPr lang="de-AT"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de-AT" b="0" i="1" smtClean="0">
                            <a:latin typeface="Cambria Math" panose="02040503050406030204" pitchFamily="18" charset="0"/>
                          </a:rPr>
                          <m:t>𝑡</m:t>
                        </m:r>
                      </m:sub>
                    </m:sSub>
                  </m:oMath>
                </a14:m>
                <a:r>
                  <a:rPr lang="en-US" dirty="0" smtClean="0"/>
                  <a:t> in the objective function</a:t>
                </a:r>
              </a:p>
              <a:p>
                <a:pPr marL="457200"/>
                <a:r>
                  <a:rPr lang="en-US" dirty="0" smtClean="0"/>
                  <a:t>Note: both options build upon the idea that the solution for the leader will always be on the vertical part of a step!</a:t>
                </a:r>
              </a:p>
              <a:p>
                <a:endParaRPr lang="en-US" dirty="0"/>
              </a:p>
              <a:p>
                <a:endParaRPr lang="en-US" dirty="0" smtClean="0"/>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3668852"/>
                <a:ext cx="10591185" cy="2444102"/>
              </a:xfrm>
              <a:blipFill>
                <a:blip r:embed="rId2"/>
                <a:stretch>
                  <a:fillRect l="-518" t="-1247"/>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1. Nonlinear term in the objective </a:t>
            </a:r>
            <a:r>
              <a:rPr lang="en-US" dirty="0" smtClean="0"/>
              <a:t>function </a:t>
            </a:r>
            <a:r>
              <a:rPr lang="en-US" sz="2000" dirty="0" smtClean="0"/>
              <a:t>(1/4)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164510"/>
            <a:ext cx="11219689" cy="2264490"/>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lumMod val="50000"/>
                  </a:schemeClr>
                </a:solidFill>
              </a:rPr>
              <a:t>The </a:t>
            </a:r>
            <a:r>
              <a:rPr lang="en-US" dirty="0">
                <a:solidFill>
                  <a:schemeClr val="bg1">
                    <a:lumMod val="50000"/>
                  </a:schemeClr>
                </a:solidFill>
              </a:rPr>
              <a:t>solution difficulty arises from having </a:t>
            </a:r>
            <a:r>
              <a:rPr lang="en-US" dirty="0" err="1">
                <a:solidFill>
                  <a:schemeClr val="bg1">
                    <a:lumMod val="50000"/>
                  </a:schemeClr>
                </a:solidFill>
              </a:rPr>
              <a:t>q_i,t_bar</a:t>
            </a:r>
            <a:r>
              <a:rPr lang="en-US" dirty="0">
                <a:solidFill>
                  <a:schemeClr val="bg1">
                    <a:lumMod val="50000"/>
                  </a:schemeClr>
                </a:solidFill>
              </a:rPr>
              <a:t> and </a:t>
            </a:r>
            <a:r>
              <a:rPr lang="en-US" dirty="0" err="1">
                <a:solidFill>
                  <a:schemeClr val="bg1">
                    <a:lumMod val="50000"/>
                  </a:schemeClr>
                </a:solidFill>
              </a:rPr>
              <a:t>c_i</a:t>
            </a:r>
            <a:r>
              <a:rPr lang="en-US" dirty="0">
                <a:solidFill>
                  <a:schemeClr val="bg1">
                    <a:lumMod val="50000"/>
                  </a:schemeClr>
                </a:solidFill>
              </a:rPr>
              <a:t> both as decision variables?  </a:t>
            </a:r>
            <a:r>
              <a:rPr lang="en-US" b="1" dirty="0">
                <a:solidFill>
                  <a:schemeClr val="bg1">
                    <a:lumMod val="50000"/>
                  </a:schemeClr>
                </a:solidFill>
              </a:rPr>
              <a:t>But maybe only one instrument is </a:t>
            </a:r>
            <a:r>
              <a:rPr lang="en-US" b="1" dirty="0" smtClean="0">
                <a:solidFill>
                  <a:schemeClr val="bg1">
                    <a:lumMod val="50000"/>
                  </a:schemeClr>
                </a:solidFill>
              </a:rPr>
              <a:t>needed? </a:t>
            </a:r>
            <a:r>
              <a:rPr lang="en-US" dirty="0" smtClean="0">
                <a:solidFill>
                  <a:schemeClr val="bg1">
                    <a:lumMod val="50000"/>
                  </a:schemeClr>
                </a:solidFill>
              </a:rPr>
              <a:t>I.e</a:t>
            </a:r>
            <a:r>
              <a:rPr lang="en-US" dirty="0">
                <a:solidFill>
                  <a:schemeClr val="bg1">
                    <a:lumMod val="50000"/>
                  </a:schemeClr>
                </a:solidFill>
              </a:rPr>
              <a:t>., given the step-wise fringe supply curve that results from the </a:t>
            </a:r>
            <a:r>
              <a:rPr lang="en-US" dirty="0" err="1">
                <a:solidFill>
                  <a:schemeClr val="bg1">
                    <a:lumMod val="50000"/>
                  </a:schemeClr>
                </a:solidFill>
              </a:rPr>
              <a:t>subproblem</a:t>
            </a:r>
            <a:r>
              <a:rPr lang="en-US" dirty="0">
                <a:solidFill>
                  <a:schemeClr val="bg1">
                    <a:lumMod val="50000"/>
                  </a:schemeClr>
                </a:solidFill>
              </a:rPr>
              <a:t> (Section 3.1), the optimal (revenue maximizing) </a:t>
            </a:r>
            <a:r>
              <a:rPr lang="en-US" b="1" dirty="0">
                <a:solidFill>
                  <a:schemeClr val="bg1">
                    <a:lumMod val="50000"/>
                  </a:schemeClr>
                </a:solidFill>
              </a:rPr>
              <a:t>solution for the leader will always be on the vertical part of a step </a:t>
            </a:r>
            <a:r>
              <a:rPr lang="en-US" dirty="0">
                <a:solidFill>
                  <a:schemeClr val="bg1">
                    <a:lumMod val="50000"/>
                  </a:schemeClr>
                </a:solidFill>
              </a:rPr>
              <a:t>(never in the middle of a horizontal part, unless the </a:t>
            </a:r>
            <a:r>
              <a:rPr lang="en-US" dirty="0" err="1">
                <a:solidFill>
                  <a:schemeClr val="bg1">
                    <a:lumMod val="50000"/>
                  </a:schemeClr>
                </a:solidFill>
              </a:rPr>
              <a:t>q_i_bar</a:t>
            </a:r>
            <a:r>
              <a:rPr lang="en-US" dirty="0">
                <a:solidFill>
                  <a:schemeClr val="bg1">
                    <a:lumMod val="50000"/>
                  </a:schemeClr>
                </a:solidFill>
              </a:rPr>
              <a:t> is binding</a:t>
            </a:r>
            <a:r>
              <a:rPr lang="en-US" dirty="0" smtClean="0">
                <a:solidFill>
                  <a:schemeClr val="bg1">
                    <a:lumMod val="50000"/>
                  </a:schemeClr>
                </a:solidFill>
              </a:rPr>
              <a:t>).</a:t>
            </a:r>
            <a:r>
              <a:rPr lang="en-US" dirty="0">
                <a:solidFill>
                  <a:schemeClr val="bg1">
                    <a:lumMod val="50000"/>
                  </a:schemeClr>
                </a:solidFill>
              </a:rPr>
              <a:t> </a:t>
            </a:r>
            <a:r>
              <a:rPr lang="en-US" dirty="0" smtClean="0">
                <a:solidFill>
                  <a:schemeClr val="bg1">
                    <a:lumMod val="50000"/>
                  </a:schemeClr>
                </a:solidFill>
              </a:rPr>
              <a:t>So </a:t>
            </a:r>
            <a:r>
              <a:rPr lang="en-US" dirty="0">
                <a:solidFill>
                  <a:schemeClr val="bg1">
                    <a:lumMod val="50000"/>
                  </a:schemeClr>
                </a:solidFill>
              </a:rPr>
              <a:t>actually, </a:t>
            </a:r>
            <a:r>
              <a:rPr lang="en-US" dirty="0" err="1">
                <a:solidFill>
                  <a:schemeClr val="bg1">
                    <a:lumMod val="50000"/>
                  </a:schemeClr>
                </a:solidFill>
              </a:rPr>
              <a:t>ony</a:t>
            </a:r>
            <a:r>
              <a:rPr lang="en-US" dirty="0">
                <a:solidFill>
                  <a:schemeClr val="bg1">
                    <a:lumMod val="50000"/>
                  </a:schemeClr>
                </a:solidFill>
              </a:rPr>
              <a:t> </a:t>
            </a:r>
            <a:r>
              <a:rPr lang="en-US" dirty="0" err="1">
                <a:solidFill>
                  <a:schemeClr val="bg1">
                    <a:lumMod val="50000"/>
                  </a:schemeClr>
                </a:solidFill>
              </a:rPr>
              <a:t>c_i</a:t>
            </a:r>
            <a:r>
              <a:rPr lang="en-US" dirty="0">
                <a:solidFill>
                  <a:schemeClr val="bg1">
                    <a:lumMod val="50000"/>
                  </a:schemeClr>
                </a:solidFill>
              </a:rPr>
              <a:t> is needed as an upper level variable, and not </a:t>
            </a:r>
            <a:r>
              <a:rPr lang="en-US" dirty="0" err="1">
                <a:solidFill>
                  <a:schemeClr val="bg1">
                    <a:lumMod val="50000"/>
                  </a:schemeClr>
                </a:solidFill>
              </a:rPr>
              <a:t>q_i,t_bar</a:t>
            </a:r>
            <a:r>
              <a:rPr lang="en-US" dirty="0">
                <a:solidFill>
                  <a:schemeClr val="bg1">
                    <a:lumMod val="50000"/>
                  </a:schemeClr>
                </a:solidFill>
              </a:rPr>
              <a:t> (omit the latter, and just </a:t>
            </a:r>
            <a:r>
              <a:rPr lang="en-US" dirty="0" err="1">
                <a:solidFill>
                  <a:schemeClr val="bg1">
                    <a:lumMod val="50000"/>
                  </a:schemeClr>
                </a:solidFill>
              </a:rPr>
              <a:t>inserrt</a:t>
            </a:r>
            <a:r>
              <a:rPr lang="en-US" dirty="0">
                <a:solidFill>
                  <a:schemeClr val="bg1">
                    <a:lumMod val="50000"/>
                  </a:schemeClr>
                </a:solidFill>
              </a:rPr>
              <a:t> </a:t>
            </a:r>
            <a:r>
              <a:rPr lang="en-US" dirty="0" err="1">
                <a:solidFill>
                  <a:schemeClr val="bg1">
                    <a:lumMod val="50000"/>
                  </a:schemeClr>
                </a:solidFill>
              </a:rPr>
              <a:t>q_i,t_bar</a:t>
            </a:r>
            <a:r>
              <a:rPr lang="en-US" dirty="0">
                <a:solidFill>
                  <a:schemeClr val="bg1">
                    <a:lumMod val="50000"/>
                  </a:schemeClr>
                </a:solidFill>
              </a:rPr>
              <a:t> = </a:t>
            </a:r>
            <a:r>
              <a:rPr lang="en-US" dirty="0" err="1">
                <a:solidFill>
                  <a:schemeClr val="bg1">
                    <a:lumMod val="50000"/>
                  </a:schemeClr>
                </a:solidFill>
              </a:rPr>
              <a:t>q_i_bar</a:t>
            </a:r>
            <a:r>
              <a:rPr lang="en-US" dirty="0">
                <a:solidFill>
                  <a:schemeClr val="bg1">
                    <a:lumMod val="50000"/>
                  </a:schemeClr>
                </a:solidFill>
              </a:rPr>
              <a:t> as the upper </a:t>
            </a:r>
            <a:r>
              <a:rPr lang="en-US" dirty="0" smtClean="0">
                <a:solidFill>
                  <a:schemeClr val="bg1">
                    <a:lumMod val="50000"/>
                  </a:schemeClr>
                </a:solidFill>
              </a:rPr>
              <a:t>bound.</a:t>
            </a:r>
            <a:r>
              <a:rPr lang="en-US" dirty="0">
                <a:solidFill>
                  <a:schemeClr val="bg1">
                    <a:lumMod val="50000"/>
                  </a:schemeClr>
                </a:solidFill>
              </a:rPr>
              <a:t> </a:t>
            </a:r>
            <a:r>
              <a:rPr lang="en-US" dirty="0" smtClean="0">
                <a:solidFill>
                  <a:schemeClr val="bg1">
                    <a:lumMod val="50000"/>
                  </a:schemeClr>
                </a:solidFill>
              </a:rPr>
              <a:t>The </a:t>
            </a:r>
            <a:r>
              <a:rPr lang="en-US" dirty="0">
                <a:solidFill>
                  <a:schemeClr val="bg1">
                    <a:lumMod val="50000"/>
                  </a:schemeClr>
                </a:solidFill>
              </a:rPr>
              <a:t>best solution for the leader will be where </a:t>
            </a:r>
            <a:r>
              <a:rPr lang="en-US" dirty="0" err="1">
                <a:solidFill>
                  <a:schemeClr val="bg1">
                    <a:lumMod val="50000"/>
                  </a:schemeClr>
                </a:solidFill>
              </a:rPr>
              <a:t>c_i</a:t>
            </a:r>
            <a:r>
              <a:rPr lang="en-US" dirty="0">
                <a:solidFill>
                  <a:schemeClr val="bg1">
                    <a:lumMod val="50000"/>
                  </a:schemeClr>
                </a:solidFill>
              </a:rPr>
              <a:t> cuts a vertical face of the fringe </a:t>
            </a:r>
            <a:r>
              <a:rPr lang="en-US" dirty="0" err="1">
                <a:solidFill>
                  <a:schemeClr val="bg1">
                    <a:lumMod val="50000"/>
                  </a:schemeClr>
                </a:solidFill>
              </a:rPr>
              <a:t>suppply</a:t>
            </a:r>
            <a:r>
              <a:rPr lang="en-US" dirty="0">
                <a:solidFill>
                  <a:schemeClr val="bg1">
                    <a:lumMod val="50000"/>
                  </a:schemeClr>
                </a:solidFill>
              </a:rPr>
              <a:t>, unless i's output = </a:t>
            </a:r>
            <a:r>
              <a:rPr lang="en-US" dirty="0" err="1">
                <a:solidFill>
                  <a:schemeClr val="bg1">
                    <a:lumMod val="50000"/>
                  </a:schemeClr>
                </a:solidFill>
              </a:rPr>
              <a:t>q_i_bar</a:t>
            </a:r>
            <a:r>
              <a:rPr lang="en-US" dirty="0" smtClean="0">
                <a:solidFill>
                  <a:schemeClr val="bg1">
                    <a:lumMod val="50000"/>
                  </a:schemeClr>
                </a:solidFill>
              </a:rPr>
              <a:t>.</a:t>
            </a:r>
            <a:endParaRPr lang="en-US" dirty="0">
              <a:solidFill>
                <a:schemeClr val="bg1">
                  <a:lumMod val="50000"/>
                </a:schemeClr>
              </a:solidFill>
            </a:endParaRPr>
          </a:p>
        </p:txBody>
      </p:sp>
    </p:spTree>
    <p:extLst>
      <p:ext uri="{BB962C8B-B14F-4D97-AF65-F5344CB8AC3E}">
        <p14:creationId xmlns:p14="http://schemas.microsoft.com/office/powerpoint/2010/main" val="1768008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4</a:t>
            </a:fld>
            <a:endParaRPr lang="en-US" dirty="0"/>
          </a:p>
        </p:txBody>
      </p:sp>
      <p:sp>
        <p:nvSpPr>
          <p:cNvPr id="4" name="Titel 3"/>
          <p:cNvSpPr>
            <a:spLocks noGrp="1"/>
          </p:cNvSpPr>
          <p:nvPr>
            <p:ph type="title"/>
          </p:nvPr>
        </p:nvSpPr>
        <p:spPr/>
        <p:txBody>
          <a:bodyPr>
            <a:normAutofit/>
          </a:bodyPr>
          <a:lstStyle/>
          <a:p>
            <a:r>
              <a:rPr lang="en-US" dirty="0"/>
              <a:t>1. Nonlinear term in the objective </a:t>
            </a:r>
            <a:r>
              <a:rPr lang="en-US" dirty="0" smtClean="0"/>
              <a:t>function </a:t>
            </a:r>
            <a:r>
              <a:rPr lang="en-US" sz="2000" dirty="0" smtClean="0"/>
              <a:t>(2/4)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Grafik 2"/>
          <p:cNvPicPr>
            <a:picLocks noChangeAspect="1"/>
          </p:cNvPicPr>
          <p:nvPr/>
        </p:nvPicPr>
        <p:blipFill>
          <a:blip r:embed="rId2"/>
          <a:stretch>
            <a:fillRect/>
          </a:stretch>
        </p:blipFill>
        <p:spPr>
          <a:xfrm>
            <a:off x="667512" y="1124694"/>
            <a:ext cx="10381488" cy="5624776"/>
          </a:xfrm>
          <a:prstGeom prst="rect">
            <a:avLst/>
          </a:prstGeom>
        </p:spPr>
      </p:pic>
    </p:spTree>
    <p:extLst>
      <p:ext uri="{BB962C8B-B14F-4D97-AF65-F5344CB8AC3E}">
        <p14:creationId xmlns:p14="http://schemas.microsoft.com/office/powerpoint/2010/main" val="45497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srcRect t="2591"/>
          <a:stretch/>
        </p:blipFill>
        <p:spPr>
          <a:xfrm>
            <a:off x="1431853" y="3624943"/>
            <a:ext cx="7520940" cy="3102429"/>
          </a:xfrm>
          <a:prstGeom prst="rect">
            <a:avLst/>
          </a:prstGeom>
        </p:spPr>
      </p:pic>
      <p:sp>
        <p:nvSpPr>
          <p:cNvPr id="2" name="Foliennummernplatzhalter 1"/>
          <p:cNvSpPr>
            <a:spLocks noGrp="1"/>
          </p:cNvSpPr>
          <p:nvPr>
            <p:ph type="sldNum" sz="quarter" idx="11"/>
          </p:nvPr>
        </p:nvSpPr>
        <p:spPr/>
        <p:txBody>
          <a:bodyPr/>
          <a:lstStyle/>
          <a:p>
            <a:fld id="{838B0777-827F-8D42-90B1-61394C340E65}" type="slidenum">
              <a:rPr lang="en-US" smtClean="0"/>
              <a:pPr/>
              <a:t>5</a:t>
            </a:fld>
            <a:endParaRPr lang="en-US" dirty="0"/>
          </a:p>
        </p:txBody>
      </p:sp>
      <p:sp>
        <p:nvSpPr>
          <p:cNvPr id="4" name="Titel 3"/>
          <p:cNvSpPr>
            <a:spLocks noGrp="1"/>
          </p:cNvSpPr>
          <p:nvPr>
            <p:ph type="title"/>
          </p:nvPr>
        </p:nvSpPr>
        <p:spPr>
          <a:xfrm>
            <a:off x="362712" y="-7151"/>
            <a:ext cx="10991088" cy="1102884"/>
          </a:xfrm>
        </p:spPr>
        <p:txBody>
          <a:bodyPr>
            <a:normAutofit/>
          </a:bodyPr>
          <a:lstStyle/>
          <a:p>
            <a:r>
              <a:rPr lang="en-US" dirty="0"/>
              <a:t>1. Nonlinear term in the objective </a:t>
            </a:r>
            <a:r>
              <a:rPr lang="en-US" dirty="0" smtClean="0"/>
              <a:t>function </a:t>
            </a:r>
            <a:r>
              <a:rPr lang="en-US" sz="2000" dirty="0" smtClean="0"/>
              <a:t>(3/4)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Grafik 4"/>
          <p:cNvPicPr>
            <a:picLocks noChangeAspect="1"/>
          </p:cNvPicPr>
          <p:nvPr/>
        </p:nvPicPr>
        <p:blipFill rotWithShape="1">
          <a:blip r:embed="rId3"/>
          <a:srcRect b="738"/>
          <a:stretch/>
        </p:blipFill>
        <p:spPr>
          <a:xfrm>
            <a:off x="1431853" y="810902"/>
            <a:ext cx="9328295" cy="2814041"/>
          </a:xfrm>
          <a:prstGeom prst="rect">
            <a:avLst/>
          </a:prstGeom>
        </p:spPr>
      </p:pic>
    </p:spTree>
    <p:extLst>
      <p:ext uri="{BB962C8B-B14F-4D97-AF65-F5344CB8AC3E}">
        <p14:creationId xmlns:p14="http://schemas.microsoft.com/office/powerpoint/2010/main" val="109754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6</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4163785"/>
                <a:ext cx="10591185" cy="1949169"/>
              </a:xfrm>
            </p:spPr>
            <p:txBody>
              <a:bodyPr/>
              <a:lstStyle/>
              <a:p>
                <a:pPr>
                  <a:buFont typeface="Wingdings" panose="05000000000000000000" pitchFamily="2" charset="2"/>
                  <a:buChar char="Ø"/>
                </a:pPr>
                <a:r>
                  <a:rPr lang="en-US" b="1" dirty="0">
                    <a:solidFill>
                      <a:schemeClr val="accent3"/>
                    </a:solidFill>
                  </a:rPr>
                  <a:t>Reformulation and linear approximation of the term </a:t>
                </a:r>
                <a14:m>
                  <m:oMath xmlns:m="http://schemas.openxmlformats.org/officeDocument/2006/math">
                    <m:sSub>
                      <m:sSubPr>
                        <m:ctrlPr>
                          <a:rPr lang="en-US" b="1" i="1">
                            <a:solidFill>
                              <a:schemeClr val="accent3"/>
                            </a:solidFill>
                            <a:latin typeface="Cambria Math" panose="02040503050406030204" pitchFamily="18" charset="0"/>
                          </a:rPr>
                        </m:ctrlPr>
                      </m:sSubPr>
                      <m:e>
                        <m:r>
                          <a:rPr lang="de-AT" b="1">
                            <a:solidFill>
                              <a:schemeClr val="accent3"/>
                            </a:solidFill>
                            <a:latin typeface="Cambria Math" panose="02040503050406030204" pitchFamily="18" charset="0"/>
                          </a:rPr>
                          <m:t>𝑞</m:t>
                        </m:r>
                      </m:e>
                      <m:sub>
                        <m:r>
                          <a:rPr lang="de-AT" b="1">
                            <a:solidFill>
                              <a:schemeClr val="accent3"/>
                            </a:solidFill>
                            <a:latin typeface="Cambria Math" panose="02040503050406030204" pitchFamily="18" charset="0"/>
                          </a:rPr>
                          <m:t>1,</m:t>
                        </m:r>
                        <m:r>
                          <a:rPr lang="de-AT" b="1">
                            <a:solidFill>
                              <a:schemeClr val="accent3"/>
                            </a:solidFill>
                            <a:latin typeface="Cambria Math" panose="02040503050406030204" pitchFamily="18" charset="0"/>
                          </a:rPr>
                          <m:t>𝑚</m:t>
                        </m:r>
                        <m:r>
                          <a:rPr lang="de-AT" b="1">
                            <a:solidFill>
                              <a:schemeClr val="accent3"/>
                            </a:solidFill>
                            <a:latin typeface="Cambria Math" panose="02040503050406030204" pitchFamily="18" charset="0"/>
                          </a:rPr>
                          <m:t>,</m:t>
                        </m:r>
                        <m:r>
                          <a:rPr lang="de-AT" b="1">
                            <a:solidFill>
                              <a:schemeClr val="accent3"/>
                            </a:solidFill>
                            <a:latin typeface="Cambria Math" panose="02040503050406030204" pitchFamily="18" charset="0"/>
                          </a:rPr>
                          <m:t>𝑡</m:t>
                        </m:r>
                      </m:sub>
                    </m:sSub>
                    <m:r>
                      <a:rPr lang="de-AT" b="1">
                        <a:solidFill>
                          <a:schemeClr val="accent3"/>
                        </a:solidFill>
                        <a:latin typeface="Cambria Math" panose="02040503050406030204" pitchFamily="18" charset="0"/>
                      </a:rPr>
                      <m:t>∗</m:t>
                    </m:r>
                    <m:sSub>
                      <m:sSubPr>
                        <m:ctrlPr>
                          <a:rPr lang="de-AT" b="1" i="1">
                            <a:solidFill>
                              <a:schemeClr val="accent3"/>
                            </a:solidFill>
                            <a:latin typeface="Cambria Math" panose="02040503050406030204" pitchFamily="18" charset="0"/>
                          </a:rPr>
                        </m:ctrlPr>
                      </m:sSubPr>
                      <m:e>
                        <m:r>
                          <m:rPr>
                            <m:sty m:val="p"/>
                          </m:rPr>
                          <a:rPr lang="el-GR" b="1">
                            <a:solidFill>
                              <a:schemeClr val="accent3"/>
                            </a:solidFill>
                            <a:latin typeface="Cambria Math" panose="02040503050406030204" pitchFamily="18" charset="0"/>
                          </a:rPr>
                          <m:t>λ</m:t>
                        </m:r>
                      </m:e>
                      <m:sub>
                        <m:r>
                          <a:rPr lang="de-AT" b="1">
                            <a:solidFill>
                              <a:schemeClr val="accent3"/>
                            </a:solidFill>
                            <a:latin typeface="Cambria Math" panose="02040503050406030204" pitchFamily="18" charset="0"/>
                          </a:rPr>
                          <m:t>𝑡</m:t>
                        </m:r>
                      </m:sub>
                    </m:sSub>
                  </m:oMath>
                </a14:m>
                <a:r>
                  <a:rPr lang="en-US" b="1" dirty="0">
                    <a:solidFill>
                      <a:schemeClr val="accent3"/>
                    </a:solidFill>
                  </a:rPr>
                  <a:t> in the objective </a:t>
                </a:r>
                <a:r>
                  <a:rPr lang="en-US" b="1" dirty="0" smtClean="0">
                    <a:solidFill>
                      <a:schemeClr val="accent3"/>
                    </a:solidFill>
                  </a:rPr>
                  <a:t>function </a:t>
                </a:r>
                <a:endParaRPr lang="en-US" b="1" dirty="0">
                  <a:solidFill>
                    <a:schemeClr val="accent3"/>
                  </a:solidFill>
                </a:endParaRPr>
              </a:p>
              <a:p>
                <a:endParaRPr lang="en-US" b="1" dirty="0">
                  <a:solidFill>
                    <a:schemeClr val="accent3"/>
                  </a:solidFill>
                </a:endParaRPr>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4163785"/>
                <a:ext cx="10591185" cy="1949169"/>
              </a:xfrm>
              <a:blipFill>
                <a:blip r:embed="rId2"/>
                <a:stretch>
                  <a:fillRect l="-518" t="-1563"/>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1. Nonlinear term in the objective function </a:t>
            </a:r>
            <a:r>
              <a:rPr lang="en-US" sz="2000" dirty="0" smtClean="0"/>
              <a:t>(3/3</a:t>
            </a:r>
            <a:r>
              <a:rPr lang="en-US" sz="2000" dirty="0"/>
              <a:t>)</a:t>
            </a:r>
            <a:endParaRPr lang="en-US"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Grafik 4"/>
          <p:cNvPicPr>
            <a:picLocks noChangeAspect="1"/>
          </p:cNvPicPr>
          <p:nvPr/>
        </p:nvPicPr>
        <p:blipFill rotWithShape="1">
          <a:blip r:embed="rId3"/>
          <a:srcRect t="5841" b="3121"/>
          <a:stretch/>
        </p:blipFill>
        <p:spPr>
          <a:xfrm>
            <a:off x="2230002" y="1200148"/>
            <a:ext cx="7256508" cy="2539093"/>
          </a:xfrm>
          <a:prstGeom prst="rect">
            <a:avLst/>
          </a:prstGeom>
        </p:spPr>
      </p:pic>
    </p:spTree>
    <p:extLst>
      <p:ext uri="{BB962C8B-B14F-4D97-AF65-F5344CB8AC3E}">
        <p14:creationId xmlns:p14="http://schemas.microsoft.com/office/powerpoint/2010/main" val="18836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7</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2686050"/>
                <a:ext cx="10591185" cy="3426904"/>
              </a:xfrm>
            </p:spPr>
            <p:txBody>
              <a:bodyPr/>
              <a:lstStyle/>
              <a:p>
                <a14:m>
                  <m:oMath xmlns:m="http://schemas.openxmlformats.org/officeDocument/2006/math">
                    <m:sSubSup>
                      <m:sSubSupPr>
                        <m:ctrlPr>
                          <a:rPr lang="en-US" i="1" dirty="0" smtClean="0">
                            <a:latin typeface="Cambria Math" panose="02040503050406030204" pitchFamily="18" charset="0"/>
                          </a:rPr>
                        </m:ctrlPr>
                      </m:sSubSupPr>
                      <m:e>
                        <m:acc>
                          <m:accPr>
                            <m:chr m:val="̅"/>
                            <m:ctrlPr>
                              <a:rPr lang="en-US" i="1" dirty="0" smtClean="0">
                                <a:latin typeface="Cambria Math" panose="02040503050406030204" pitchFamily="18" charset="0"/>
                              </a:rPr>
                            </m:ctrlPr>
                          </m:accPr>
                          <m:e>
                            <m:r>
                              <a:rPr lang="de-AT" b="0" i="1" dirty="0" smtClean="0">
                                <a:latin typeface="Cambria Math" panose="02040503050406030204" pitchFamily="18" charset="0"/>
                              </a:rPr>
                              <m:t>𝑞</m:t>
                            </m:r>
                          </m:e>
                        </m:acc>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acc>
                          <m:accPr>
                            <m:chr m:val="̅"/>
                            <m:ctrlPr>
                              <a:rPr lang="de-AT" b="0" i="1" dirty="0" smtClean="0">
                                <a:latin typeface="Cambria Math" panose="02040503050406030204" pitchFamily="18" charset="0"/>
                              </a:rPr>
                            </m:ctrlPr>
                          </m:accPr>
                          <m:e>
                            <m:r>
                              <a:rPr lang="de-AT" b="0" i="1" dirty="0" smtClean="0">
                                <a:latin typeface="Cambria Math" panose="02040503050406030204" pitchFamily="18" charset="0"/>
                              </a:rPr>
                              <m:t>𝑞</m:t>
                            </m:r>
                          </m:e>
                        </m:acc>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r>
                          <a:rPr lang="de-AT" b="0" i="1" dirty="0" smtClean="0">
                            <a:latin typeface="Cambria Math" panose="02040503050406030204" pitchFamily="18" charset="0"/>
                          </a:rPr>
                          <m:t>−1</m:t>
                        </m:r>
                      </m:sub>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r>
                          <a:rPr lang="de-AT" b="0" i="1" dirty="0" smtClean="0">
                            <a:latin typeface="Cambria Math" panose="02040503050406030204" pitchFamily="18" charset="0"/>
                          </a:rPr>
                          <m:t>𝑞</m:t>
                        </m:r>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r>
                          <a:rPr lang="de-AT" b="0" i="1" dirty="0" smtClean="0">
                            <a:latin typeface="Cambria Math" panose="02040503050406030204" pitchFamily="18" charset="0"/>
                          </a:rPr>
                          <m:t>𝑎𝑑𝑑</m:t>
                        </m:r>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r>
                          <a:rPr lang="de-AT" b="0" i="1" dirty="0" smtClean="0">
                            <a:latin typeface="Cambria Math" panose="02040503050406030204" pitchFamily="18" charset="0"/>
                          </a:rPr>
                          <m:t>𝑞</m:t>
                        </m:r>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r>
                          <a:rPr lang="de-AT" b="0" i="1" dirty="0" smtClean="0">
                            <a:latin typeface="Cambria Math" panose="02040503050406030204" pitchFamily="18" charset="0"/>
                          </a:rPr>
                          <m:t>𝑟𝑒𝑡𝑖𝑟𝑒</m:t>
                        </m:r>
                      </m:sup>
                    </m:sSubSup>
                  </m:oMath>
                </a14:m>
                <a:endParaRPr lang="en-US" dirty="0" smtClean="0"/>
              </a:p>
              <a:p>
                <a:r>
                  <a:rPr lang="en-US" dirty="0" smtClean="0"/>
                  <a:t>With </a:t>
                </a:r>
                <a14:m>
                  <m:oMath xmlns:m="http://schemas.openxmlformats.org/officeDocument/2006/math">
                    <m:sSubSup>
                      <m:sSubSupPr>
                        <m:ctrlPr>
                          <a:rPr lang="en-US" i="1" smtClean="0">
                            <a:latin typeface="Cambria Math" panose="02040503050406030204" pitchFamily="18" charset="0"/>
                          </a:rPr>
                        </m:ctrlPr>
                      </m:sSubSupPr>
                      <m:e>
                        <m:r>
                          <a:rPr lang="de-AT" b="0" i="1" smtClean="0">
                            <a:latin typeface="Cambria Math" panose="02040503050406030204" pitchFamily="18" charset="0"/>
                          </a:rPr>
                          <m:t>𝑞</m:t>
                        </m:r>
                      </m:e>
                      <m:sub>
                        <m:r>
                          <a:rPr lang="de-AT" b="0" i="1" smtClean="0">
                            <a:latin typeface="Cambria Math" panose="02040503050406030204" pitchFamily="18" charset="0"/>
                          </a:rPr>
                          <m:t>𝑒</m:t>
                        </m:r>
                        <m:r>
                          <a:rPr lang="de-AT" b="0" i="1" smtClean="0">
                            <a:latin typeface="Cambria Math" panose="02040503050406030204" pitchFamily="18" charset="0"/>
                          </a:rPr>
                          <m:t>,</m:t>
                        </m:r>
                        <m:r>
                          <a:rPr lang="de-AT" b="0" i="1" smtClean="0">
                            <a:latin typeface="Cambria Math" panose="02040503050406030204" pitchFamily="18" charset="0"/>
                          </a:rPr>
                          <m:t>𝑡</m:t>
                        </m:r>
                      </m:sub>
                      <m:sup>
                        <m:r>
                          <a:rPr lang="de-AT" b="0" i="1" smtClean="0">
                            <a:latin typeface="Cambria Math" panose="02040503050406030204" pitchFamily="18" charset="0"/>
                          </a:rPr>
                          <m:t>𝑎𝑑𝑑</m:t>
                        </m:r>
                      </m:sup>
                    </m:sSubSup>
                    <m:r>
                      <a:rPr lang="de-AT" b="0" i="1" smtClean="0">
                        <a:latin typeface="Cambria Math" panose="02040503050406030204" pitchFamily="18" charset="0"/>
                      </a:rPr>
                      <m:t>=</m:t>
                    </m:r>
                    <m:sSub>
                      <m:sSubPr>
                        <m:ctrlPr>
                          <a:rPr lang="de-AT" b="0" i="1" smtClean="0">
                            <a:latin typeface="Cambria Math" panose="02040503050406030204" pitchFamily="18" charset="0"/>
                          </a:rPr>
                        </m:ctrlPr>
                      </m:sSubPr>
                      <m:e>
                        <m:r>
                          <a:rPr lang="de-AT" b="0" i="1" smtClean="0">
                            <a:latin typeface="Cambria Math" panose="02040503050406030204" pitchFamily="18" charset="0"/>
                          </a:rPr>
                          <m:t>𝑓</m:t>
                        </m:r>
                      </m:e>
                      <m:sub>
                        <m:r>
                          <a:rPr lang="de-AT" b="0" i="1" smtClean="0">
                            <a:latin typeface="Cambria Math" panose="02040503050406030204" pitchFamily="18" charset="0"/>
                          </a:rPr>
                          <m:t>𝑒</m:t>
                        </m:r>
                      </m:sub>
                    </m:sSub>
                    <m:d>
                      <m:dPr>
                        <m:ctrlPr>
                          <a:rPr lang="de-AT" b="0" i="1" smtClean="0">
                            <a:latin typeface="Cambria Math" panose="02040503050406030204" pitchFamily="18" charset="0"/>
                          </a:rPr>
                        </m:ctrlPr>
                      </m:dPr>
                      <m:e>
                        <m:sSub>
                          <m:sSubPr>
                            <m:ctrlPr>
                              <a:rPr lang="de-AT"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de-AT" b="0" i="1" smtClean="0">
                                <a:latin typeface="Cambria Math" panose="02040503050406030204" pitchFamily="18" charset="0"/>
                              </a:rPr>
                              <m:t>𝑡</m:t>
                            </m:r>
                          </m:sub>
                        </m:sSub>
                      </m:e>
                    </m:d>
                  </m:oMath>
                </a14:m>
                <a:r>
                  <a:rPr lang="en-US" dirty="0" smtClean="0"/>
                  <a:t> and function</a:t>
                </a:r>
                <a14:m>
                  <m:oMath xmlns:m="http://schemas.openxmlformats.org/officeDocument/2006/math">
                    <m:sSub>
                      <m:sSubPr>
                        <m:ctrlPr>
                          <a:rPr lang="de-AT" i="1">
                            <a:latin typeface="Cambria Math" panose="02040503050406030204" pitchFamily="18" charset="0"/>
                          </a:rPr>
                        </m:ctrlPr>
                      </m:sSubPr>
                      <m:e>
                        <m:r>
                          <a:rPr lang="de-AT" i="1">
                            <a:latin typeface="Cambria Math" panose="02040503050406030204" pitchFamily="18" charset="0"/>
                          </a:rPr>
                          <m:t>𝑓</m:t>
                        </m:r>
                      </m:e>
                      <m:sub>
                        <m:r>
                          <a:rPr lang="de-AT" i="1">
                            <a:latin typeface="Cambria Math" panose="02040503050406030204" pitchFamily="18" charset="0"/>
                          </a:rPr>
                          <m:t>𝑒</m:t>
                        </m:r>
                      </m:sub>
                    </m:sSub>
                  </m:oMath>
                </a14:m>
                <a:r>
                  <a:rPr lang="en-US" dirty="0" smtClean="0"/>
                  <a:t> is a convex function</a:t>
                </a:r>
              </a:p>
              <a:p>
                <a:endParaRPr lang="en-US" dirty="0"/>
              </a:p>
              <a:p>
                <a:pPr>
                  <a:buFont typeface="Wingdings" panose="05000000000000000000" pitchFamily="2" charset="2"/>
                  <a:buChar char="Ø"/>
                </a:pPr>
                <a:r>
                  <a:rPr lang="en-US" b="1" dirty="0" smtClean="0">
                    <a:solidFill>
                      <a:schemeClr val="accent3"/>
                    </a:solidFill>
                  </a:rPr>
                  <a:t>Modify capacity constraint as suggested</a:t>
                </a:r>
              </a:p>
              <a:p>
                <a:pPr>
                  <a:buFont typeface="Wingdings" panose="05000000000000000000" pitchFamily="2" charset="2"/>
                  <a:buChar char="Ø"/>
                </a:pPr>
                <a:r>
                  <a:rPr lang="en-US" b="1" dirty="0" smtClean="0">
                    <a:solidFill>
                      <a:schemeClr val="accent3"/>
                    </a:solidFill>
                  </a:rPr>
                  <a:t>Add maintenance cost to the objective function of the lower-level problem</a:t>
                </a:r>
              </a:p>
              <a:p>
                <a:pPr marL="0" indent="0">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r>
                                <a:rPr lang="de-AT" b="1" i="1" smtClean="0">
                                  <a:latin typeface="Cambria Math" panose="02040503050406030204" pitchFamily="18" charset="0"/>
                                </a:rPr>
                                <m:t>𝒙</m:t>
                              </m:r>
                            </m:lim>
                          </m:limLow>
                        </m:fName>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𝒆</m:t>
                              </m:r>
                            </m:sub>
                            <m:sup/>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𝒎</m:t>
                                  </m:r>
                                </m:sub>
                                <m:sup/>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𝒕</m:t>
                                      </m:r>
                                    </m:sub>
                                    <m:sup/>
                                    <m:e>
                                      <m:sSubSup>
                                        <m:sSubSupPr>
                                          <m:ctrlPr>
                                            <a:rPr lang="en-US" b="1" i="1" smtClean="0">
                                              <a:latin typeface="Cambria Math" panose="02040503050406030204" pitchFamily="18" charset="0"/>
                                            </a:rPr>
                                          </m:ctrlPr>
                                        </m:sSubSupPr>
                                        <m:e>
                                          <m:r>
                                            <a:rPr lang="de-AT" b="1" i="1" smtClean="0">
                                              <a:latin typeface="Cambria Math" panose="02040503050406030204" pitchFamily="18" charset="0"/>
                                            </a:rPr>
                                            <m:t>𝒄</m:t>
                                          </m:r>
                                        </m:e>
                                        <m:sub>
                                          <m:r>
                                            <a:rPr lang="de-AT" b="1" i="1" smtClean="0">
                                              <a:latin typeface="Cambria Math" panose="02040503050406030204" pitchFamily="18" charset="0"/>
                                            </a:rPr>
                                            <m:t>𝒆</m:t>
                                          </m:r>
                                        </m:sub>
                                        <m:sup>
                                          <m:r>
                                            <a:rPr lang="de-AT" b="1" i="1" smtClean="0">
                                              <a:latin typeface="Cambria Math" panose="02040503050406030204" pitchFamily="18" charset="0"/>
                                            </a:rPr>
                                            <m:t>𝒈𝒆𝒏</m:t>
                                          </m:r>
                                        </m:sup>
                                      </m:sSubSup>
                                      <m:r>
                                        <a:rPr lang="de-AT" b="1" i="1" smtClean="0">
                                          <a:latin typeface="Cambria Math" panose="02040503050406030204" pitchFamily="18" charset="0"/>
                                        </a:rPr>
                                        <m:t>∗</m:t>
                                      </m:r>
                                      <m:sSub>
                                        <m:sSubPr>
                                          <m:ctrlPr>
                                            <a:rPr lang="de-AT" b="1" i="1" smtClean="0">
                                              <a:latin typeface="Cambria Math" panose="02040503050406030204" pitchFamily="18" charset="0"/>
                                            </a:rPr>
                                          </m:ctrlPr>
                                        </m:sSubPr>
                                        <m:e>
                                          <m:r>
                                            <a:rPr lang="de-AT" b="1" i="1" smtClean="0">
                                              <a:latin typeface="Cambria Math" panose="02040503050406030204" pitchFamily="18" charset="0"/>
                                            </a:rPr>
                                            <m:t>𝒒</m:t>
                                          </m:r>
                                        </m:e>
                                        <m:sub>
                                          <m:r>
                                            <a:rPr lang="de-AT" b="1" i="1" smtClean="0">
                                              <a:latin typeface="Cambria Math" panose="02040503050406030204" pitchFamily="18" charset="0"/>
                                            </a:rPr>
                                            <m:t>𝒆</m:t>
                                          </m:r>
                                          <m:r>
                                            <a:rPr lang="de-AT" b="1" i="1" smtClean="0">
                                              <a:latin typeface="Cambria Math" panose="02040503050406030204" pitchFamily="18" charset="0"/>
                                            </a:rPr>
                                            <m:t>,</m:t>
                                          </m:r>
                                          <m:r>
                                            <a:rPr lang="de-AT" b="1" i="1" smtClean="0">
                                              <a:latin typeface="Cambria Math" panose="02040503050406030204" pitchFamily="18" charset="0"/>
                                            </a:rPr>
                                            <m:t>𝒎</m:t>
                                          </m:r>
                                          <m:r>
                                            <a:rPr lang="de-AT" b="1" i="1" smtClean="0">
                                              <a:latin typeface="Cambria Math" panose="02040503050406030204" pitchFamily="18" charset="0"/>
                                            </a:rPr>
                                            <m:t>,</m:t>
                                          </m:r>
                                          <m:r>
                                            <a:rPr lang="de-AT" b="1" i="1" smtClean="0">
                                              <a:latin typeface="Cambria Math" panose="02040503050406030204" pitchFamily="18" charset="0"/>
                                            </a:rPr>
                                            <m:t>𝒕</m:t>
                                          </m:r>
                                        </m:sub>
                                      </m:sSub>
                                      <m:r>
                                        <a:rPr lang="de-AT" b="1" i="1" smtClean="0">
                                          <a:solidFill>
                                            <a:schemeClr val="accent3"/>
                                          </a:solidFill>
                                          <a:latin typeface="Cambria Math" panose="02040503050406030204" pitchFamily="18" charset="0"/>
                                        </a:rPr>
                                        <m:t>+</m:t>
                                      </m:r>
                                      <m:sSubSup>
                                        <m:sSubSupPr>
                                          <m:ctrlPr>
                                            <a:rPr lang="de-AT" b="1" i="1" smtClean="0">
                                              <a:solidFill>
                                                <a:schemeClr val="accent3"/>
                                              </a:solidFill>
                                              <a:latin typeface="Cambria Math" panose="02040503050406030204" pitchFamily="18" charset="0"/>
                                            </a:rPr>
                                          </m:ctrlPr>
                                        </m:sSubSupPr>
                                        <m:e>
                                          <m:r>
                                            <a:rPr lang="de-AT" b="1" i="1" smtClean="0">
                                              <a:solidFill>
                                                <a:schemeClr val="accent3"/>
                                              </a:solidFill>
                                              <a:latin typeface="Cambria Math" panose="02040503050406030204" pitchFamily="18" charset="0"/>
                                            </a:rPr>
                                            <m:t>𝒄</m:t>
                                          </m:r>
                                        </m:e>
                                        <m:sub>
                                          <m:r>
                                            <a:rPr lang="de-AT" b="1" i="1" smtClean="0">
                                              <a:solidFill>
                                                <a:schemeClr val="accent3"/>
                                              </a:solidFill>
                                              <a:latin typeface="Cambria Math" panose="02040503050406030204" pitchFamily="18" charset="0"/>
                                            </a:rPr>
                                            <m:t>𝒆</m:t>
                                          </m:r>
                                        </m:sub>
                                        <m:sup>
                                          <m:r>
                                            <a:rPr lang="de-AT" b="1" i="1" smtClean="0">
                                              <a:solidFill>
                                                <a:schemeClr val="accent3"/>
                                              </a:solidFill>
                                              <a:latin typeface="Cambria Math" panose="02040503050406030204" pitchFamily="18" charset="0"/>
                                            </a:rPr>
                                            <m:t>𝒎𝒂𝒊𝒏</m:t>
                                          </m:r>
                                        </m:sup>
                                      </m:sSubSup>
                                      <m:r>
                                        <a:rPr lang="de-AT" b="1" i="1" smtClean="0">
                                          <a:solidFill>
                                            <a:schemeClr val="accent3"/>
                                          </a:solidFill>
                                          <a:latin typeface="Cambria Math" panose="02040503050406030204" pitchFamily="18" charset="0"/>
                                        </a:rPr>
                                        <m:t>∗</m:t>
                                      </m:r>
                                      <m:sSub>
                                        <m:sSubPr>
                                          <m:ctrlPr>
                                            <a:rPr lang="de-AT" b="1" i="1" smtClean="0">
                                              <a:solidFill>
                                                <a:schemeClr val="accent3"/>
                                              </a:solidFill>
                                              <a:latin typeface="Cambria Math" panose="02040503050406030204" pitchFamily="18" charset="0"/>
                                            </a:rPr>
                                          </m:ctrlPr>
                                        </m:sSubPr>
                                        <m:e>
                                          <m:acc>
                                            <m:accPr>
                                              <m:chr m:val="̅"/>
                                              <m:ctrlPr>
                                                <a:rPr lang="de-AT" b="1" i="1" smtClean="0">
                                                  <a:solidFill>
                                                    <a:schemeClr val="accent3"/>
                                                  </a:solidFill>
                                                  <a:latin typeface="Cambria Math" panose="02040503050406030204" pitchFamily="18" charset="0"/>
                                                </a:rPr>
                                              </m:ctrlPr>
                                            </m:accPr>
                                            <m:e>
                                              <m:r>
                                                <a:rPr lang="de-AT" b="1" i="1" smtClean="0">
                                                  <a:solidFill>
                                                    <a:schemeClr val="accent3"/>
                                                  </a:solidFill>
                                                  <a:latin typeface="Cambria Math" panose="02040503050406030204" pitchFamily="18" charset="0"/>
                                                </a:rPr>
                                                <m:t>𝒒</m:t>
                                              </m:r>
                                            </m:e>
                                          </m:acc>
                                        </m:e>
                                        <m:sub>
                                          <m:r>
                                            <a:rPr lang="de-AT" b="1" i="1" smtClean="0">
                                              <a:solidFill>
                                                <a:schemeClr val="accent3"/>
                                              </a:solidFill>
                                              <a:latin typeface="Cambria Math" panose="02040503050406030204" pitchFamily="18" charset="0"/>
                                            </a:rPr>
                                            <m:t>𝒆</m:t>
                                          </m:r>
                                          <m:r>
                                            <a:rPr lang="de-AT" b="1" i="1" smtClean="0">
                                              <a:solidFill>
                                                <a:schemeClr val="accent3"/>
                                              </a:solidFill>
                                              <a:latin typeface="Cambria Math" panose="02040503050406030204" pitchFamily="18" charset="0"/>
                                            </a:rPr>
                                            <m:t>,</m:t>
                                          </m:r>
                                          <m:r>
                                            <a:rPr lang="de-AT" b="1" i="1" smtClean="0">
                                              <a:solidFill>
                                                <a:schemeClr val="accent3"/>
                                              </a:solidFill>
                                              <a:latin typeface="Cambria Math" panose="02040503050406030204" pitchFamily="18" charset="0"/>
                                            </a:rPr>
                                            <m:t>𝒕</m:t>
                                          </m:r>
                                        </m:sub>
                                      </m:sSub>
                                    </m:e>
                                  </m:nary>
                                </m:e>
                              </m:nary>
                            </m:e>
                          </m:nary>
                        </m:e>
                      </m:func>
                    </m:oMath>
                  </m:oMathPara>
                </a14:m>
                <a:endParaRPr lang="en-US" b="1" dirty="0" smtClean="0"/>
              </a:p>
              <a:p>
                <a:pPr>
                  <a:buFont typeface="Wingdings" panose="05000000000000000000" pitchFamily="2" charset="2"/>
                  <a:buChar char="Ø"/>
                </a:pPr>
                <a:endParaRPr lang="en-US" b="1" dirty="0" smtClean="0"/>
              </a:p>
              <a:p>
                <a:endParaRPr lang="en-US" dirty="0"/>
              </a:p>
              <a:p>
                <a:endParaRPr lang="en-US" dirty="0" smtClean="0"/>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2686050"/>
                <a:ext cx="10591185" cy="3426904"/>
              </a:xfrm>
              <a:blipFill>
                <a:blip r:embed="rId2"/>
                <a:stretch>
                  <a:fillRect l="-518"/>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2. Representation of the capacity constraint (“function f”)</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164510"/>
            <a:ext cx="11257789" cy="952011"/>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Would </a:t>
            </a:r>
            <a:r>
              <a:rPr lang="en-US" i="1" dirty="0">
                <a:solidFill>
                  <a:schemeClr val="bg1">
                    <a:lumMod val="50000"/>
                  </a:schemeClr>
                </a:solidFill>
              </a:rPr>
              <a:t>a better representation of the capacity constraint for e  be </a:t>
            </a:r>
            <a:r>
              <a:rPr lang="en-US" i="1" dirty="0" err="1">
                <a:solidFill>
                  <a:schemeClr val="bg1">
                    <a:lumMod val="50000"/>
                  </a:schemeClr>
                </a:solidFill>
              </a:rPr>
              <a:t>q_e,t_bar</a:t>
            </a:r>
            <a:r>
              <a:rPr lang="en-US" i="1" dirty="0">
                <a:solidFill>
                  <a:schemeClr val="bg1">
                    <a:lumMod val="50000"/>
                  </a:schemeClr>
                </a:solidFill>
              </a:rPr>
              <a:t>  = q_e,t-1_bar </a:t>
            </a:r>
            <a:r>
              <a:rPr lang="en-US" i="1" dirty="0" smtClean="0">
                <a:solidFill>
                  <a:schemeClr val="bg1">
                    <a:lumMod val="50000"/>
                  </a:schemeClr>
                </a:solidFill>
              </a:rPr>
              <a:t>+ </a:t>
            </a:r>
            <a:r>
              <a:rPr lang="en-US" i="1" dirty="0" err="1" smtClean="0">
                <a:solidFill>
                  <a:schemeClr val="bg1">
                    <a:lumMod val="50000"/>
                  </a:schemeClr>
                </a:solidFill>
              </a:rPr>
              <a:t>qADDED_e,t_bar</a:t>
            </a:r>
            <a:r>
              <a:rPr lang="en-US" i="1" dirty="0" smtClean="0">
                <a:solidFill>
                  <a:schemeClr val="bg1">
                    <a:lumMod val="50000"/>
                  </a:schemeClr>
                </a:solidFill>
              </a:rPr>
              <a:t> </a:t>
            </a:r>
            <a:r>
              <a:rPr lang="en-US" i="1" dirty="0">
                <a:solidFill>
                  <a:schemeClr val="bg1">
                    <a:lumMod val="50000"/>
                  </a:schemeClr>
                </a:solidFill>
              </a:rPr>
              <a:t>- </a:t>
            </a:r>
            <a:r>
              <a:rPr lang="en-US" i="1" dirty="0" err="1">
                <a:solidFill>
                  <a:schemeClr val="bg1">
                    <a:lumMod val="50000"/>
                  </a:schemeClr>
                </a:solidFill>
              </a:rPr>
              <a:t>qRETIRE_e,t_bar</a:t>
            </a:r>
            <a:r>
              <a:rPr lang="en-US" i="1" dirty="0">
                <a:solidFill>
                  <a:schemeClr val="bg1">
                    <a:lumMod val="50000"/>
                  </a:schemeClr>
                </a:solidFill>
              </a:rPr>
              <a:t> with </a:t>
            </a:r>
            <a:r>
              <a:rPr lang="en-US" i="1" dirty="0" err="1">
                <a:solidFill>
                  <a:schemeClr val="bg1">
                    <a:lumMod val="50000"/>
                  </a:schemeClr>
                </a:solidFill>
              </a:rPr>
              <a:t>qADD_e,t_bar</a:t>
            </a:r>
            <a:r>
              <a:rPr lang="en-US" i="1" dirty="0">
                <a:solidFill>
                  <a:schemeClr val="bg1">
                    <a:lumMod val="50000"/>
                  </a:schemeClr>
                </a:solidFill>
              </a:rPr>
              <a:t> = some convex function of lambda_t-1?    (add more capacity if price </a:t>
            </a:r>
            <a:r>
              <a:rPr lang="en-US" i="1" dirty="0" smtClean="0">
                <a:solidFill>
                  <a:schemeClr val="bg1">
                    <a:lumMod val="50000"/>
                  </a:schemeClr>
                </a:solidFill>
              </a:rPr>
              <a:t>is </a:t>
            </a:r>
            <a:r>
              <a:rPr lang="en-US" i="1" dirty="0">
                <a:solidFill>
                  <a:schemeClr val="bg1">
                    <a:lumMod val="50000"/>
                  </a:schemeClr>
                </a:solidFill>
              </a:rPr>
              <a:t>higher?)    And have some maintenance cost associated with </a:t>
            </a:r>
            <a:r>
              <a:rPr lang="en-US" i="1" dirty="0" err="1">
                <a:solidFill>
                  <a:schemeClr val="bg1">
                    <a:lumMod val="50000"/>
                  </a:schemeClr>
                </a:solidFill>
              </a:rPr>
              <a:t>q_e,t_bar</a:t>
            </a:r>
            <a:r>
              <a:rPr lang="en-US" i="1" dirty="0">
                <a:solidFill>
                  <a:schemeClr val="bg1">
                    <a:lumMod val="50000"/>
                  </a:schemeClr>
                </a:solidFill>
              </a:rPr>
              <a:t> so there is an incentive to retire capacity if prices are low?</a:t>
            </a:r>
          </a:p>
        </p:txBody>
      </p:sp>
    </p:spTree>
    <p:extLst>
      <p:ext uri="{BB962C8B-B14F-4D97-AF65-F5344CB8AC3E}">
        <p14:creationId xmlns:p14="http://schemas.microsoft.com/office/powerpoint/2010/main" val="426462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8</a:t>
            </a:fld>
            <a:endParaRPr lang="en-US" dirty="0"/>
          </a:p>
        </p:txBody>
      </p:sp>
      <p:sp>
        <p:nvSpPr>
          <p:cNvPr id="3" name="Inhaltsplatzhalter 2"/>
          <p:cNvSpPr>
            <a:spLocks noGrp="1"/>
          </p:cNvSpPr>
          <p:nvPr>
            <p:ph sz="half" idx="1"/>
          </p:nvPr>
        </p:nvSpPr>
        <p:spPr>
          <a:xfrm>
            <a:off x="362712" y="2468037"/>
            <a:ext cx="10591185" cy="3644917"/>
          </a:xfrm>
        </p:spPr>
        <p:txBody>
          <a:bodyPr/>
          <a:lstStyle/>
          <a:p>
            <a:r>
              <a:rPr lang="en-US" dirty="0" smtClean="0"/>
              <a:t>To be discussed</a:t>
            </a:r>
          </a:p>
          <a:p>
            <a:endParaRPr lang="en-US" dirty="0"/>
          </a:p>
          <a:p>
            <a:pPr>
              <a:buFont typeface="Wingdings" panose="05000000000000000000" pitchFamily="2" charset="2"/>
              <a:buChar char="Ø"/>
            </a:pPr>
            <a:r>
              <a:rPr lang="en-US" b="1" dirty="0" smtClean="0">
                <a:solidFill>
                  <a:schemeClr val="accent3"/>
                </a:solidFill>
              </a:rPr>
              <a:t>Penalty for relaxing demand</a:t>
            </a:r>
          </a:p>
          <a:p>
            <a:pPr>
              <a:buFont typeface="Wingdings" panose="05000000000000000000" pitchFamily="2" charset="2"/>
              <a:buChar char="Ø"/>
            </a:pPr>
            <a:r>
              <a:rPr lang="en-US" b="1" dirty="0" smtClean="0">
                <a:solidFill>
                  <a:schemeClr val="accent3"/>
                </a:solidFill>
              </a:rPr>
              <a:t>Cap the market clearing price? &lt; </a:t>
            </a:r>
            <a:r>
              <a:rPr lang="en-US" b="1" dirty="0" err="1" smtClean="0">
                <a:solidFill>
                  <a:schemeClr val="accent3"/>
                </a:solidFill>
              </a:rPr>
              <a:t>oo</a:t>
            </a:r>
            <a:r>
              <a:rPr lang="en-US" b="1" dirty="0" smtClean="0">
                <a:solidFill>
                  <a:schemeClr val="accent3"/>
                </a:solidFill>
              </a:rPr>
              <a:t> ; slope of demand curve ; explore how solution changes </a:t>
            </a:r>
          </a:p>
          <a:p>
            <a:pPr>
              <a:buFont typeface="Wingdings" panose="05000000000000000000" pitchFamily="2" charset="2"/>
              <a:buChar char="Ø"/>
            </a:pPr>
            <a:endParaRPr lang="en-US" b="1" dirty="0" smtClean="0">
              <a:solidFill>
                <a:schemeClr val="accent3"/>
              </a:solidFill>
            </a:endParaRPr>
          </a:p>
          <a:p>
            <a:endParaRPr lang="en-US" dirty="0"/>
          </a:p>
          <a:p>
            <a:endParaRPr lang="en-US" dirty="0" smtClean="0"/>
          </a:p>
        </p:txBody>
      </p:sp>
      <p:sp>
        <p:nvSpPr>
          <p:cNvPr id="4" name="Titel 3"/>
          <p:cNvSpPr>
            <a:spLocks noGrp="1"/>
          </p:cNvSpPr>
          <p:nvPr>
            <p:ph type="title"/>
          </p:nvPr>
        </p:nvSpPr>
        <p:spPr/>
        <p:txBody>
          <a:bodyPr>
            <a:normAutofit/>
          </a:bodyPr>
          <a:lstStyle/>
          <a:p>
            <a:r>
              <a:rPr lang="en-US" dirty="0"/>
              <a:t>3. Demand elasticity</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365154"/>
            <a:ext cx="10591185" cy="952011"/>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AT" i="1" dirty="0" smtClean="0">
                <a:solidFill>
                  <a:schemeClr val="bg1">
                    <a:lumMod val="50000"/>
                  </a:schemeClr>
                </a:solidFill>
              </a:rPr>
              <a:t>Demand </a:t>
            </a:r>
            <a:r>
              <a:rPr lang="de-AT" i="1" dirty="0" err="1" smtClean="0">
                <a:solidFill>
                  <a:schemeClr val="bg1">
                    <a:lumMod val="50000"/>
                  </a:schemeClr>
                </a:solidFill>
              </a:rPr>
              <a:t>could</a:t>
            </a:r>
            <a:r>
              <a:rPr lang="de-AT" i="1" dirty="0" smtClean="0">
                <a:solidFill>
                  <a:schemeClr val="bg1">
                    <a:lumMod val="50000"/>
                  </a:schemeClr>
                </a:solidFill>
              </a:rPr>
              <a:t> </a:t>
            </a:r>
            <a:r>
              <a:rPr lang="de-AT" i="1" dirty="0" err="1" smtClean="0">
                <a:solidFill>
                  <a:schemeClr val="bg1">
                    <a:lumMod val="50000"/>
                  </a:schemeClr>
                </a:solidFill>
              </a:rPr>
              <a:t>be</a:t>
            </a:r>
            <a:r>
              <a:rPr lang="de-AT" i="1" dirty="0" smtClean="0">
                <a:solidFill>
                  <a:schemeClr val="bg1">
                    <a:lumMod val="50000"/>
                  </a:schemeClr>
                </a:solidFill>
              </a:rPr>
              <a:t> </a:t>
            </a:r>
            <a:r>
              <a:rPr lang="de-AT" i="1" dirty="0" err="1" smtClean="0">
                <a:solidFill>
                  <a:schemeClr val="bg1">
                    <a:lumMod val="50000"/>
                  </a:schemeClr>
                </a:solidFill>
              </a:rPr>
              <a:t>elastic</a:t>
            </a:r>
            <a:r>
              <a:rPr lang="de-AT" i="1" dirty="0" smtClean="0">
                <a:solidFill>
                  <a:schemeClr val="bg1">
                    <a:lumMod val="50000"/>
                  </a:schemeClr>
                </a:solidFill>
              </a:rPr>
              <a:t> (</a:t>
            </a:r>
            <a:r>
              <a:rPr lang="de-AT" i="1" dirty="0" err="1" smtClean="0">
                <a:solidFill>
                  <a:schemeClr val="bg1">
                    <a:lumMod val="50000"/>
                  </a:schemeClr>
                </a:solidFill>
              </a:rPr>
              <a:t>depend</a:t>
            </a:r>
            <a:r>
              <a:rPr lang="de-AT" i="1" dirty="0" smtClean="0">
                <a:solidFill>
                  <a:schemeClr val="bg1">
                    <a:lumMod val="50000"/>
                  </a:schemeClr>
                </a:solidFill>
              </a:rPr>
              <a:t> on </a:t>
            </a:r>
            <a:r>
              <a:rPr lang="de-AT" i="1" dirty="0" err="1" smtClean="0">
                <a:solidFill>
                  <a:schemeClr val="bg1">
                    <a:lumMod val="50000"/>
                  </a:schemeClr>
                </a:solidFill>
              </a:rPr>
              <a:t>lamda</a:t>
            </a:r>
            <a:r>
              <a:rPr lang="de-AT" i="1" dirty="0" smtClean="0">
                <a:solidFill>
                  <a:schemeClr val="bg1">
                    <a:lumMod val="50000"/>
                  </a:schemeClr>
                </a:solidFill>
              </a:rPr>
              <a:t>)…</a:t>
            </a:r>
            <a:r>
              <a:rPr lang="de-AT" i="1" dirty="0" err="1" smtClean="0">
                <a:solidFill>
                  <a:schemeClr val="bg1">
                    <a:lumMod val="50000"/>
                  </a:schemeClr>
                </a:solidFill>
              </a:rPr>
              <a:t>include</a:t>
            </a:r>
            <a:r>
              <a:rPr lang="de-AT" i="1" dirty="0" smtClean="0">
                <a:solidFill>
                  <a:schemeClr val="bg1">
                    <a:lumMod val="50000"/>
                  </a:schemeClr>
                </a:solidFill>
              </a:rPr>
              <a:t> in </a:t>
            </a:r>
            <a:r>
              <a:rPr lang="de-AT" i="1" dirty="0" err="1" smtClean="0">
                <a:solidFill>
                  <a:schemeClr val="bg1">
                    <a:lumMod val="50000"/>
                  </a:schemeClr>
                </a:solidFill>
              </a:rPr>
              <a:t>objective</a:t>
            </a:r>
            <a:r>
              <a:rPr lang="de-AT" i="1" dirty="0" smtClean="0">
                <a:solidFill>
                  <a:schemeClr val="bg1">
                    <a:lumMod val="50000"/>
                  </a:schemeClr>
                </a:solidFill>
              </a:rPr>
              <a:t> </a:t>
            </a:r>
            <a:r>
              <a:rPr lang="de-AT" i="1" dirty="0" err="1" smtClean="0">
                <a:solidFill>
                  <a:schemeClr val="bg1">
                    <a:lumMod val="50000"/>
                  </a:schemeClr>
                </a:solidFill>
              </a:rPr>
              <a:t>function</a:t>
            </a:r>
            <a:r>
              <a:rPr lang="de-AT" i="1" dirty="0" smtClean="0">
                <a:solidFill>
                  <a:schemeClr val="bg1">
                    <a:lumMod val="50000"/>
                  </a:schemeClr>
                </a:solidFill>
              </a:rPr>
              <a:t> </a:t>
            </a:r>
            <a:r>
              <a:rPr lang="de-AT" i="1" dirty="0" err="1" smtClean="0">
                <a:solidFill>
                  <a:schemeClr val="bg1">
                    <a:lumMod val="50000"/>
                  </a:schemeClr>
                </a:solidFill>
              </a:rPr>
              <a:t>with</a:t>
            </a:r>
            <a:r>
              <a:rPr lang="de-AT" i="1" dirty="0" smtClean="0">
                <a:solidFill>
                  <a:schemeClr val="bg1">
                    <a:lumMod val="50000"/>
                  </a:schemeClr>
                </a:solidFill>
              </a:rPr>
              <a:t> a </a:t>
            </a:r>
            <a:r>
              <a:rPr lang="de-AT" i="1" dirty="0" err="1" smtClean="0">
                <a:solidFill>
                  <a:schemeClr val="bg1">
                    <a:lumMod val="50000"/>
                  </a:schemeClr>
                </a:solidFill>
              </a:rPr>
              <a:t>quadratic</a:t>
            </a:r>
            <a:r>
              <a:rPr lang="de-AT" i="1" dirty="0" smtClean="0">
                <a:solidFill>
                  <a:schemeClr val="bg1">
                    <a:lumMod val="50000"/>
                  </a:schemeClr>
                </a:solidFill>
              </a:rPr>
              <a:t> </a:t>
            </a:r>
            <a:r>
              <a:rPr lang="de-AT" i="1" dirty="0" err="1" smtClean="0">
                <a:solidFill>
                  <a:schemeClr val="bg1">
                    <a:lumMod val="50000"/>
                  </a:schemeClr>
                </a:solidFill>
              </a:rPr>
              <a:t>concave</a:t>
            </a:r>
            <a:r>
              <a:rPr lang="de-AT" i="1" dirty="0" smtClean="0">
                <a:solidFill>
                  <a:schemeClr val="bg1">
                    <a:lumMod val="50000"/>
                  </a:schemeClr>
                </a:solidFill>
              </a:rPr>
              <a:t> </a:t>
            </a:r>
            <a:r>
              <a:rPr lang="de-AT" i="1" dirty="0" err="1" smtClean="0">
                <a:solidFill>
                  <a:schemeClr val="bg1">
                    <a:lumMod val="50000"/>
                  </a:schemeClr>
                </a:solidFill>
              </a:rPr>
              <a:t>benefit</a:t>
            </a:r>
            <a:r>
              <a:rPr lang="de-AT" i="1" dirty="0" smtClean="0">
                <a:solidFill>
                  <a:schemeClr val="bg1">
                    <a:lumMod val="50000"/>
                  </a:schemeClr>
                </a:solidFill>
              </a:rPr>
              <a:t> (</a:t>
            </a:r>
            <a:r>
              <a:rPr lang="de-AT" i="1" dirty="0" err="1" smtClean="0">
                <a:solidFill>
                  <a:schemeClr val="bg1">
                    <a:lumMod val="50000"/>
                  </a:schemeClr>
                </a:solidFill>
              </a:rPr>
              <a:t>or</a:t>
            </a:r>
            <a:r>
              <a:rPr lang="de-AT" i="1" dirty="0" smtClean="0">
                <a:solidFill>
                  <a:schemeClr val="bg1">
                    <a:lumMod val="50000"/>
                  </a:schemeClr>
                </a:solidFill>
              </a:rPr>
              <a:t> </a:t>
            </a:r>
            <a:r>
              <a:rPr lang="de-AT" i="1" dirty="0" err="1" smtClean="0">
                <a:solidFill>
                  <a:schemeClr val="bg1">
                    <a:lumMod val="50000"/>
                  </a:schemeClr>
                </a:solidFill>
              </a:rPr>
              <a:t>piecewise</a:t>
            </a:r>
            <a:r>
              <a:rPr lang="de-AT" i="1" dirty="0">
                <a:solidFill>
                  <a:schemeClr val="bg1">
                    <a:lumMod val="50000"/>
                  </a:schemeClr>
                </a:solidFill>
              </a:rPr>
              <a:t> </a:t>
            </a:r>
            <a:r>
              <a:rPr lang="de-AT" i="1" dirty="0" smtClean="0">
                <a:solidFill>
                  <a:schemeClr val="bg1">
                    <a:lumMod val="50000"/>
                  </a:schemeClr>
                </a:solidFill>
              </a:rPr>
              <a:t>linear)</a:t>
            </a:r>
            <a:endParaRPr lang="en-US" i="1" dirty="0">
              <a:solidFill>
                <a:schemeClr val="bg1">
                  <a:lumMod val="50000"/>
                </a:schemeClr>
              </a:solidFill>
            </a:endParaRPr>
          </a:p>
        </p:txBody>
      </p:sp>
    </p:spTree>
    <p:extLst>
      <p:ext uri="{BB962C8B-B14F-4D97-AF65-F5344CB8AC3E}">
        <p14:creationId xmlns:p14="http://schemas.microsoft.com/office/powerpoint/2010/main" val="344361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9</a:t>
            </a:fld>
            <a:endParaRPr lang="en-US" dirty="0"/>
          </a:p>
        </p:txBody>
      </p:sp>
      <p:sp>
        <p:nvSpPr>
          <p:cNvPr id="3" name="Inhaltsplatzhalter 2"/>
          <p:cNvSpPr>
            <a:spLocks noGrp="1"/>
          </p:cNvSpPr>
          <p:nvPr>
            <p:ph sz="half" idx="1"/>
          </p:nvPr>
        </p:nvSpPr>
        <p:spPr>
          <a:xfrm>
            <a:off x="362712" y="2468037"/>
            <a:ext cx="10591185" cy="3644917"/>
          </a:xfrm>
        </p:spPr>
        <p:txBody>
          <a:bodyPr>
            <a:normAutofit/>
          </a:bodyPr>
          <a:lstStyle/>
          <a:p>
            <a:r>
              <a:rPr lang="en-US" dirty="0" smtClean="0"/>
              <a:t>Agree that this approach (separate arbitrage player) would make the model clearer and certainly easier</a:t>
            </a:r>
          </a:p>
          <a:p>
            <a:r>
              <a:rPr lang="en-US" dirty="0" smtClean="0"/>
              <a:t>However, due to the diversification restriction, it is necessary in my opinion that the arbitrage is carried out separately for each exporter</a:t>
            </a:r>
          </a:p>
          <a:p>
            <a:r>
              <a:rPr lang="en-US" dirty="0" smtClean="0"/>
              <a:t>Otherwise, the 65% limit of the supply share per exporter cannot be guaranteed</a:t>
            </a:r>
          </a:p>
          <a:p>
            <a:pPr marL="0" indent="0">
              <a:buNone/>
            </a:pPr>
            <a:endParaRPr lang="en-US" dirty="0"/>
          </a:p>
          <a:p>
            <a:pPr>
              <a:buFont typeface="Wingdings" panose="05000000000000000000" pitchFamily="2" charset="2"/>
              <a:buChar char="Ø"/>
            </a:pPr>
            <a:r>
              <a:rPr lang="en-US" b="1" dirty="0" smtClean="0">
                <a:solidFill>
                  <a:schemeClr val="accent3"/>
                </a:solidFill>
              </a:rPr>
              <a:t>Maintain current formulation of the model regarding individual arbitrage per </a:t>
            </a:r>
            <a:r>
              <a:rPr lang="en-US" b="1" dirty="0" smtClean="0">
                <a:solidFill>
                  <a:schemeClr val="accent3"/>
                </a:solidFill>
              </a:rPr>
              <a:t>exporter </a:t>
            </a:r>
            <a:r>
              <a:rPr lang="en-US" dirty="0" smtClean="0">
                <a:solidFill>
                  <a:schemeClr val="accent3"/>
                </a:solidFill>
              </a:rPr>
              <a:t>(direct and in directed purchases, problem in actual markets, real world, optimistic world </a:t>
            </a:r>
            <a:r>
              <a:rPr lang="en-US" dirty="0" smtClean="0">
                <a:solidFill>
                  <a:schemeClr val="accent3"/>
                </a:solidFill>
                <a:sym typeface="Wingdings" panose="05000000000000000000" pitchFamily="2" charset="2"/>
              </a:rPr>
              <a:t></a:t>
            </a:r>
            <a:r>
              <a:rPr lang="en-US" dirty="0" smtClean="0">
                <a:solidFill>
                  <a:schemeClr val="accent3"/>
                </a:solidFill>
              </a:rPr>
              <a:t>) </a:t>
            </a:r>
            <a:endParaRPr lang="en-US" dirty="0" smtClean="0">
              <a:solidFill>
                <a:schemeClr val="accent3"/>
              </a:solidFill>
            </a:endParaRPr>
          </a:p>
        </p:txBody>
      </p:sp>
      <p:sp>
        <p:nvSpPr>
          <p:cNvPr id="4" name="Titel 3"/>
          <p:cNvSpPr>
            <a:spLocks noGrp="1"/>
          </p:cNvSpPr>
          <p:nvPr>
            <p:ph type="title"/>
          </p:nvPr>
        </p:nvSpPr>
        <p:spPr/>
        <p:txBody>
          <a:bodyPr>
            <a:normAutofit/>
          </a:bodyPr>
          <a:lstStyle/>
          <a:p>
            <a:r>
              <a:rPr lang="en-US" dirty="0"/>
              <a:t>4. Arbitrage between markets</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8" name="Inhaltsplatzhalter 2"/>
              <p:cNvSpPr txBox="1">
                <a:spLocks/>
              </p:cNvSpPr>
              <p:nvPr/>
            </p:nvSpPr>
            <p:spPr>
              <a:xfrm>
                <a:off x="362711" y="1365154"/>
                <a:ext cx="11219689" cy="952011"/>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Arbitrage: will be easier if you have a separate arbitrage player with just (</a:t>
                </a:r>
                <a14:m>
                  <m:oMath xmlns:m="http://schemas.openxmlformats.org/officeDocument/2006/math">
                    <m:sSubSup>
                      <m:sSubSupPr>
                        <m:ctrlPr>
                          <a:rPr lang="en-US" i="1" smtClean="0">
                            <a:solidFill>
                              <a:schemeClr val="bg1">
                                <a:lumMod val="50000"/>
                              </a:schemeClr>
                            </a:solidFill>
                            <a:latin typeface="Cambria Math" panose="02040503050406030204" pitchFamily="18" charset="0"/>
                          </a:rPr>
                        </m:ctrlPr>
                      </m:sSubSupPr>
                      <m:e>
                        <m:r>
                          <a:rPr lang="de-AT" b="0" i="1" smtClean="0">
                            <a:solidFill>
                              <a:schemeClr val="bg1">
                                <a:lumMod val="50000"/>
                              </a:schemeClr>
                            </a:solidFill>
                            <a:latin typeface="Cambria Math" panose="02040503050406030204" pitchFamily="18" charset="0"/>
                          </a:rPr>
                          <m:t>𝑞</m:t>
                        </m:r>
                      </m:e>
                      <m:sub>
                        <m:r>
                          <a:rPr lang="de-AT" b="0" i="1" smtClean="0">
                            <a:solidFill>
                              <a:schemeClr val="bg1">
                                <a:lumMod val="50000"/>
                              </a:schemeClr>
                            </a:solidFill>
                            <a:latin typeface="Cambria Math" panose="02040503050406030204" pitchFamily="18" charset="0"/>
                          </a:rPr>
                          <m:t>𝑀</m:t>
                        </m:r>
                        <m:r>
                          <a:rPr lang="de-AT" b="0" i="1" smtClean="0">
                            <a:solidFill>
                              <a:schemeClr val="bg1">
                                <a:lumMod val="50000"/>
                              </a:schemeClr>
                            </a:solidFill>
                            <a:latin typeface="Cambria Math" panose="02040503050406030204" pitchFamily="18" charset="0"/>
                          </a:rPr>
                          <m:t>1,</m:t>
                        </m:r>
                        <m:r>
                          <a:rPr lang="de-AT" b="0" i="1" smtClean="0">
                            <a:solidFill>
                              <a:schemeClr val="bg1">
                                <a:lumMod val="50000"/>
                              </a:schemeClr>
                            </a:solidFill>
                            <a:latin typeface="Cambria Math" panose="02040503050406030204" pitchFamily="18" charset="0"/>
                          </a:rPr>
                          <m:t>𝑀</m:t>
                        </m:r>
                        <m:r>
                          <a:rPr lang="de-AT" b="0" i="1" smtClean="0">
                            <a:solidFill>
                              <a:schemeClr val="bg1">
                                <a:lumMod val="50000"/>
                              </a:schemeClr>
                            </a:solidFill>
                            <a:latin typeface="Cambria Math" panose="02040503050406030204" pitchFamily="18" charset="0"/>
                          </a:rPr>
                          <m:t>2,</m:t>
                        </m:r>
                        <m:r>
                          <a:rPr lang="de-AT" b="0" i="1" smtClean="0">
                            <a:solidFill>
                              <a:schemeClr val="bg1">
                                <a:lumMod val="50000"/>
                              </a:schemeClr>
                            </a:solidFill>
                            <a:latin typeface="Cambria Math" panose="02040503050406030204" pitchFamily="18" charset="0"/>
                          </a:rPr>
                          <m:t>𝑡</m:t>
                        </m:r>
                      </m:sub>
                      <m:sup>
                        <m:r>
                          <a:rPr lang="de-AT" b="0" i="1" smtClean="0">
                            <a:solidFill>
                              <a:schemeClr val="bg1">
                                <a:lumMod val="50000"/>
                              </a:schemeClr>
                            </a:solidFill>
                            <a:latin typeface="Cambria Math" panose="02040503050406030204" pitchFamily="18" charset="0"/>
                          </a:rPr>
                          <m:t>𝐴𝑅𝐵</m:t>
                        </m:r>
                      </m:sup>
                    </m:sSubSup>
                  </m:oMath>
                </a14:m>
                <a:r>
                  <a:rPr lang="en-US" i="1" dirty="0" smtClean="0">
                    <a:solidFill>
                      <a:schemeClr val="bg1">
                        <a:lumMod val="50000"/>
                      </a:schemeClr>
                    </a:solidFill>
                  </a:rPr>
                  <a:t>) being a single unrestricted variable, and being subtracted from the market clearing for M1 and added to the market clearing for M2. Don’t need one for each player. This will make the KKTs much simpler.</a:t>
                </a:r>
                <a:endParaRPr lang="en-US" i="1" dirty="0">
                  <a:solidFill>
                    <a:schemeClr val="bg1">
                      <a:lumMod val="50000"/>
                    </a:schemeClr>
                  </a:solidFill>
                </a:endParaRPr>
              </a:p>
            </p:txBody>
          </p:sp>
        </mc:Choice>
        <mc:Fallback xmlns="">
          <p:sp>
            <p:nvSpPr>
              <p:cNvPr id="8" name="Inhaltsplatzhalter 2"/>
              <p:cNvSpPr txBox="1">
                <a:spLocks noRot="1" noChangeAspect="1" noMove="1" noResize="1" noEditPoints="1" noAdjustHandles="1" noChangeArrowheads="1" noChangeShapeType="1" noTextEdit="1"/>
              </p:cNvSpPr>
              <p:nvPr/>
            </p:nvSpPr>
            <p:spPr>
              <a:xfrm>
                <a:off x="362711" y="1365154"/>
                <a:ext cx="11219689" cy="952011"/>
              </a:xfrm>
              <a:prstGeom prst="rect">
                <a:avLst/>
              </a:prstGeom>
              <a:blipFill>
                <a:blip r:embed="rId2"/>
                <a:stretch>
                  <a:fillRect l="-543" t="-5769" b="-10897"/>
                </a:stretch>
              </a:blipFill>
            </p:spPr>
            <p:txBody>
              <a:bodyPr/>
              <a:lstStyle/>
              <a:p>
                <a:r>
                  <a:rPr lang="en-US">
                    <a:noFill/>
                  </a:rPr>
                  <a:t> </a:t>
                </a:r>
              </a:p>
            </p:txBody>
          </p:sp>
        </mc:Fallback>
      </mc:AlternateContent>
    </p:spTree>
    <p:extLst>
      <p:ext uri="{BB962C8B-B14F-4D97-AF65-F5344CB8AC3E}">
        <p14:creationId xmlns:p14="http://schemas.microsoft.com/office/powerpoint/2010/main" val="2112743523"/>
      </p:ext>
    </p:extLst>
  </p:cSld>
  <p:clrMapOvr>
    <a:masterClrMapping/>
  </p:clrMapOvr>
</p:sld>
</file>

<file path=ppt/theme/theme1.xml><?xml version="1.0" encoding="utf-8"?>
<a:theme xmlns:a="http://schemas.openxmlformats.org/drawingml/2006/main" name="Office Theme">
  <a:themeElements>
    <a:clrScheme name="Custom 9">
      <a:dk1>
        <a:srgbClr val="000000"/>
      </a:dk1>
      <a:lt1>
        <a:srgbClr val="FFFFFF"/>
      </a:lt1>
      <a:dk2>
        <a:srgbClr val="44546A"/>
      </a:dk2>
      <a:lt2>
        <a:srgbClr val="E7E6E6"/>
      </a:lt2>
      <a:accent1>
        <a:srgbClr val="2754A1"/>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FB4EE621-5097-1245-A4F5-8FBE2839CC67}"/>
    </a:ext>
  </a:extLst>
</a:theme>
</file>

<file path=ppt/theme/theme2.xml><?xml version="1.0" encoding="utf-8"?>
<a:theme xmlns:a="http://schemas.openxmlformats.org/drawingml/2006/main" name="IIASA alternatives">
  <a:themeElements>
    <a:clrScheme name="Custom 13">
      <a:dk1>
        <a:srgbClr val="000000"/>
      </a:dk1>
      <a:lt1>
        <a:srgbClr val="FFFFFF"/>
      </a:lt1>
      <a:dk2>
        <a:srgbClr val="44546A"/>
      </a:dk2>
      <a:lt2>
        <a:srgbClr val="E7E6E6"/>
      </a:lt2>
      <a:accent1>
        <a:srgbClr val="4472C4"/>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11CFE96F-7000-6746-8225-94DCB5E6FE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709E5D021178B04082DE841A61810ABC" ma:contentTypeVersion="6" ma:contentTypeDescription="Create a new document." ma:contentTypeScope="" ma:versionID="bf37d4ac1dddfc53a56261334840b7df">
  <xsd:schema xmlns:xsd="http://www.w3.org/2001/XMLSchema" xmlns:xs="http://www.w3.org/2001/XMLSchema" xmlns:p="http://schemas.microsoft.com/office/2006/metadata/properties" xmlns:ns2="0689c177-5e19-464b-8532-40aa8fde3a94" xmlns:ns3="06814371-4dd9-40ea-9cc7-40b39613c6ae" xmlns:ns4="749ef8e9-4186-4c55-b2d4-b1c3f2fa9400" targetNamespace="http://schemas.microsoft.com/office/2006/metadata/properties" ma:root="true" ma:fieldsID="382a45c066b9cd32e8d486b5ba424e80" ns2:_="" ns3:_="" ns4:_="">
    <xsd:import namespace="0689c177-5e19-464b-8532-40aa8fde3a94"/>
    <xsd:import namespace="06814371-4dd9-40ea-9cc7-40b39613c6ae"/>
    <xsd:import namespace="749ef8e9-4186-4c55-b2d4-b1c3f2fa9400"/>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4:MediaServiceMetadata" minOccurs="0"/>
                <xsd:element ref="ns4:MediaServiceFastMetadata"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89c177-5e19-464b-8532-40aa8fde3a9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814371-4dd9-40ea-9cc7-40b39613c6ae"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49ef8e9-4186-4c55-b2d4-b1c3f2fa940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06814371-4dd9-40ea-9cc7-40b39613c6ae">T2EJA6NA5JU7-1903484182-91</_dlc_DocId>
    <_dlc_DocIdUrl xmlns="06814371-4dd9-40ea-9cc7-40b39613c6ae">
      <Url>https://iiasahub.sharepoint.com/sites/intranet/ercl/_layouts/15/DocIdRedir.aspx?ID=T2EJA6NA5JU7-1903484182-91</Url>
      <Description>T2EJA6NA5JU7-1903484182-91</Description>
    </_dlc_DocIdUrl>
  </documentManagement>
</p:properties>
</file>

<file path=customXml/itemProps1.xml><?xml version="1.0" encoding="utf-8"?>
<ds:datastoreItem xmlns:ds="http://schemas.openxmlformats.org/officeDocument/2006/customXml" ds:itemID="{6E794EA7-8E28-4624-885F-9EF05194D2E6}">
  <ds:schemaRefs>
    <ds:schemaRef ds:uri="http://schemas.microsoft.com/sharepoint/v3/contenttype/forms"/>
  </ds:schemaRefs>
</ds:datastoreItem>
</file>

<file path=customXml/itemProps2.xml><?xml version="1.0" encoding="utf-8"?>
<ds:datastoreItem xmlns:ds="http://schemas.openxmlformats.org/officeDocument/2006/customXml" ds:itemID="{B0542633-460B-4F10-AED0-D9CC98DDA495}">
  <ds:schemaRefs>
    <ds:schemaRef ds:uri="http://schemas.microsoft.com/sharepoint/events"/>
  </ds:schemaRefs>
</ds:datastoreItem>
</file>

<file path=customXml/itemProps3.xml><?xml version="1.0" encoding="utf-8"?>
<ds:datastoreItem xmlns:ds="http://schemas.openxmlformats.org/officeDocument/2006/customXml" ds:itemID="{FE961F14-CA64-4A5B-8D0E-270958149F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89c177-5e19-464b-8532-40aa8fde3a94"/>
    <ds:schemaRef ds:uri="06814371-4dd9-40ea-9cc7-40b39613c6ae"/>
    <ds:schemaRef ds:uri="749ef8e9-4186-4c55-b2d4-b1c3f2fa94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AD93C57-A7ED-44E6-88BF-DA3984EE19E6}">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0689c177-5e19-464b-8532-40aa8fde3a94"/>
    <ds:schemaRef ds:uri="749ef8e9-4186-4c55-b2d4-b1c3f2fa9400"/>
    <ds:schemaRef ds:uri="06814371-4dd9-40ea-9cc7-40b39613c6a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PodHandler.ashx</Template>
  <TotalTime>0</TotalTime>
  <Words>1172</Words>
  <Application>Microsoft Office PowerPoint</Application>
  <PresentationFormat>Breitbild</PresentationFormat>
  <Paragraphs>77</Paragraphs>
  <Slides>11</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11</vt:i4>
      </vt:variant>
    </vt:vector>
  </HeadingPairs>
  <TitlesOfParts>
    <vt:vector size="21" baseType="lpstr">
      <vt:lpstr>Arial</vt:lpstr>
      <vt:lpstr>Calibri</vt:lpstr>
      <vt:lpstr>Calibri Light</vt:lpstr>
      <vt:lpstr>Cambria Math</vt:lpstr>
      <vt:lpstr>Courier New</vt:lpstr>
      <vt:lpstr>Segoe UI Light</vt:lpstr>
      <vt:lpstr>Tahoma</vt:lpstr>
      <vt:lpstr>Wingdings</vt:lpstr>
      <vt:lpstr>Office Theme</vt:lpstr>
      <vt:lpstr>IIASA alternatives</vt:lpstr>
      <vt:lpstr>Modeling of the strategic raw material supply for the European hydrogen target 2030</vt:lpstr>
      <vt:lpstr>Topics based on the review by Ben and Marzia </vt:lpstr>
      <vt:lpstr>1. Nonlinear term in the objective function (1/4)</vt:lpstr>
      <vt:lpstr>1. Nonlinear term in the objective function (2/4)</vt:lpstr>
      <vt:lpstr>1. Nonlinear term in the objective function (3/4)</vt:lpstr>
      <vt:lpstr>1. Nonlinear term in the objective function (3/3)</vt:lpstr>
      <vt:lpstr>2. Representation of the capacity constraint (“function f”)</vt:lpstr>
      <vt:lpstr>3. Demand elasticity</vt:lpstr>
      <vt:lpstr>4. Arbitrage between markets</vt:lpstr>
      <vt:lpstr>5. Storage</vt:lpstr>
      <vt:lpstr>Next steps for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Tanja</dc:creator>
  <cp:lastModifiedBy>zwickl-nb</cp:lastModifiedBy>
  <cp:revision>413</cp:revision>
  <cp:lastPrinted>2021-09-07T07:42:17Z</cp:lastPrinted>
  <dcterms:created xsi:type="dcterms:W3CDTF">2019-05-17T07:14:44Z</dcterms:created>
  <dcterms:modified xsi:type="dcterms:W3CDTF">2023-11-22T16:55:40Z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0x0101040097C92BAA327FB344B60BEC1DFEEB15C4</vt:lpwstr>
  </property>
  <property fmtid="{D5CDD505-2E9C-101B-9397-08002B2CF9AE}" pid="3" name="_dlc_DocIdItemGuid">
    <vt:lpwstr>21d70297-cd61-47d2-9611-414a1fcff47b</vt:lpwstr>
  </property>
</Properties>
</file>